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Comfortaa"/>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0B75B30-BD7C-4457-A873-EB90BECBB16F}">
  <a:tblStyle styleId="{30B75B30-BD7C-4457-A873-EB90BECBB16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Comfortaa-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Comfortaa-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lvl1pPr>
            <a:lvl2pPr indent="-228600" lvl="1" marL="914400" marR="0" rtl="0" algn="l">
              <a:spcBef>
                <a:spcPts val="0"/>
              </a:spcBef>
              <a:spcAft>
                <a:spcPts val="0"/>
              </a:spcAft>
              <a:buSzPts val="1400"/>
              <a:buNone/>
              <a:defRPr b="0" i="0" sz="1100" u="none" cap="none" strike="noStrike"/>
            </a:lvl2pPr>
            <a:lvl3pPr indent="-228600" lvl="2" marL="1371600" marR="0" rtl="0" algn="l">
              <a:spcBef>
                <a:spcPts val="0"/>
              </a:spcBef>
              <a:spcAft>
                <a:spcPts val="0"/>
              </a:spcAft>
              <a:buSzPts val="1400"/>
              <a:buNone/>
              <a:defRPr b="0" i="0" sz="1100" u="none" cap="none" strike="noStrike"/>
            </a:lvl3pPr>
            <a:lvl4pPr indent="-228600" lvl="3" marL="1828800" marR="0" rtl="0" algn="l">
              <a:spcBef>
                <a:spcPts val="0"/>
              </a:spcBef>
              <a:spcAft>
                <a:spcPts val="0"/>
              </a:spcAft>
              <a:buSzPts val="1400"/>
              <a:buNone/>
              <a:defRPr b="0" i="0" sz="1100" u="none" cap="none" strike="noStrike"/>
            </a:lvl4pPr>
            <a:lvl5pPr indent="-228600" lvl="4" marL="2286000" marR="0" rtl="0" algn="l">
              <a:spcBef>
                <a:spcPts val="0"/>
              </a:spcBef>
              <a:spcAft>
                <a:spcPts val="0"/>
              </a:spcAft>
              <a:buSzPts val="1400"/>
              <a:buNone/>
              <a:defRPr b="0" i="0" sz="1100" u="none" cap="none" strike="noStrike"/>
            </a:lvl5pPr>
            <a:lvl6pPr indent="-228600" lvl="5" marL="2743200" marR="0" rtl="0" algn="l">
              <a:spcBef>
                <a:spcPts val="0"/>
              </a:spcBef>
              <a:spcAft>
                <a:spcPts val="0"/>
              </a:spcAft>
              <a:buSzPts val="1400"/>
              <a:buNone/>
              <a:defRPr b="0" i="0" sz="1100" u="none" cap="none" strike="noStrike"/>
            </a:lvl6pPr>
            <a:lvl7pPr indent="-228600" lvl="6" marL="3200400" marR="0" rtl="0" algn="l">
              <a:spcBef>
                <a:spcPts val="0"/>
              </a:spcBef>
              <a:spcAft>
                <a:spcPts val="0"/>
              </a:spcAft>
              <a:buSzPts val="1400"/>
              <a:buNone/>
              <a:defRPr b="0" i="0" sz="1100" u="none" cap="none" strike="noStrike"/>
            </a:lvl7pPr>
            <a:lvl8pPr indent="-228600" lvl="7" marL="3657600" marR="0" rtl="0" algn="l">
              <a:spcBef>
                <a:spcPts val="0"/>
              </a:spcBef>
              <a:spcAft>
                <a:spcPts val="0"/>
              </a:spcAft>
              <a:buSzPts val="1400"/>
              <a:buNone/>
              <a:defRPr b="0" i="0" sz="1100" u="none" cap="none" strike="noStrike"/>
            </a:lvl8pPr>
            <a:lvl9pPr indent="-228600" lvl="8" marL="4114800" marR="0" rtl="0" algn="l">
              <a:spcBef>
                <a:spcPts val="0"/>
              </a:spcBef>
              <a:spcAft>
                <a:spcPts val="0"/>
              </a:spcAft>
              <a:buSzPts val="1400"/>
              <a:buNone/>
              <a:defRPr b="0" i="0" sz="11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272b9bd4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2b9bd4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7eb1042f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47eb1042f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2f70c877f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f70c877f1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2fc2ad27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2fc2ad27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2f70c877f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f70c877f1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244b5bf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244b5bfc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2f75bab8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f75bab8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2718548a3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718548a3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2f70c877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f70c877f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341fac7f3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41fac7f3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2f70c877f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f70c877f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5200">
                <a:solidFill>
                  <a:schemeClr val="dk1"/>
                </a:solidFill>
              </a:defRPr>
            </a:lvl2pPr>
            <a:lvl3pPr indent="0" lvl="2" algn="ctr">
              <a:spcBef>
                <a:spcPts val="0"/>
              </a:spcBef>
              <a:spcAft>
                <a:spcPts val="0"/>
              </a:spcAft>
              <a:buClr>
                <a:schemeClr val="dk1"/>
              </a:buClr>
              <a:buSzPts val="1400"/>
              <a:buFont typeface="Arial"/>
              <a:buNone/>
              <a:defRPr sz="5200">
                <a:solidFill>
                  <a:schemeClr val="dk1"/>
                </a:solidFill>
              </a:defRPr>
            </a:lvl3pPr>
            <a:lvl4pPr indent="0" lvl="3" algn="ctr">
              <a:spcBef>
                <a:spcPts val="0"/>
              </a:spcBef>
              <a:spcAft>
                <a:spcPts val="0"/>
              </a:spcAft>
              <a:buClr>
                <a:schemeClr val="dk1"/>
              </a:buClr>
              <a:buSzPts val="1400"/>
              <a:buFont typeface="Arial"/>
              <a:buNone/>
              <a:defRPr sz="5200">
                <a:solidFill>
                  <a:schemeClr val="dk1"/>
                </a:solidFill>
              </a:defRPr>
            </a:lvl4pPr>
            <a:lvl5pPr indent="0" lvl="4" algn="ctr">
              <a:spcBef>
                <a:spcPts val="0"/>
              </a:spcBef>
              <a:spcAft>
                <a:spcPts val="0"/>
              </a:spcAft>
              <a:buClr>
                <a:schemeClr val="dk1"/>
              </a:buClr>
              <a:buSzPts val="1400"/>
              <a:buFont typeface="Arial"/>
              <a:buNone/>
              <a:defRPr sz="5200">
                <a:solidFill>
                  <a:schemeClr val="dk1"/>
                </a:solidFill>
              </a:defRPr>
            </a:lvl5pPr>
            <a:lvl6pPr indent="0" lvl="5" algn="ctr">
              <a:spcBef>
                <a:spcPts val="0"/>
              </a:spcBef>
              <a:spcAft>
                <a:spcPts val="0"/>
              </a:spcAft>
              <a:buClr>
                <a:schemeClr val="dk1"/>
              </a:buClr>
              <a:buSzPts val="1400"/>
              <a:buFont typeface="Arial"/>
              <a:buNone/>
              <a:defRPr sz="5200">
                <a:solidFill>
                  <a:schemeClr val="dk1"/>
                </a:solidFill>
              </a:defRPr>
            </a:lvl6pPr>
            <a:lvl7pPr indent="0" lvl="6" algn="ctr">
              <a:spcBef>
                <a:spcPts val="0"/>
              </a:spcBef>
              <a:spcAft>
                <a:spcPts val="0"/>
              </a:spcAft>
              <a:buClr>
                <a:schemeClr val="dk1"/>
              </a:buClr>
              <a:buSzPts val="1400"/>
              <a:buFont typeface="Arial"/>
              <a:buNone/>
              <a:defRPr sz="5200">
                <a:solidFill>
                  <a:schemeClr val="dk1"/>
                </a:solidFill>
              </a:defRPr>
            </a:lvl7pPr>
            <a:lvl8pPr indent="0" lvl="7" algn="ctr">
              <a:spcBef>
                <a:spcPts val="0"/>
              </a:spcBef>
              <a:spcAft>
                <a:spcPts val="0"/>
              </a:spcAft>
              <a:buClr>
                <a:schemeClr val="dk1"/>
              </a:buClr>
              <a:buSzPts val="1400"/>
              <a:buFont typeface="Arial"/>
              <a:buNone/>
              <a:defRPr sz="5200">
                <a:solidFill>
                  <a:schemeClr val="dk1"/>
                </a:solidFill>
              </a:defRPr>
            </a:lvl8pPr>
            <a:lvl9pPr indent="0" lvl="8" algn="ctr">
              <a:spcBef>
                <a:spcPts val="0"/>
              </a:spcBef>
              <a:spcAft>
                <a:spcPts val="0"/>
              </a:spcAft>
              <a:buClr>
                <a:schemeClr val="dk1"/>
              </a:buClr>
              <a:buSzPts val="1400"/>
              <a:buFont typeface="Arial"/>
              <a:buNone/>
              <a:defRPr sz="5200">
                <a:solidFill>
                  <a:schemeClr val="dk1"/>
                </a:solidFil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4" name="Shape 44"/>
        <p:cNvGrpSpPr/>
        <p:nvPr/>
      </p:nvGrpSpPr>
      <p:grpSpPr>
        <a:xfrm>
          <a:off x="0" y="0"/>
          <a:ext cx="0" cy="0"/>
          <a:chOff x="0" y="0"/>
          <a:chExt cx="0" cy="0"/>
        </a:xfrm>
      </p:grpSpPr>
      <p:sp>
        <p:nvSpPr>
          <p:cNvPr id="45" name="Google Shape;45;p11"/>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12000">
                <a:solidFill>
                  <a:schemeClr val="dk1"/>
                </a:solidFill>
              </a:defRPr>
            </a:lvl2pPr>
            <a:lvl3pPr indent="0" lvl="2" algn="ctr">
              <a:spcBef>
                <a:spcPts val="0"/>
              </a:spcBef>
              <a:spcAft>
                <a:spcPts val="0"/>
              </a:spcAft>
              <a:buClr>
                <a:schemeClr val="dk1"/>
              </a:buClr>
              <a:buSzPts val="1400"/>
              <a:buFont typeface="Arial"/>
              <a:buNone/>
              <a:defRPr sz="12000">
                <a:solidFill>
                  <a:schemeClr val="dk1"/>
                </a:solidFill>
              </a:defRPr>
            </a:lvl3pPr>
            <a:lvl4pPr indent="0" lvl="3" algn="ctr">
              <a:spcBef>
                <a:spcPts val="0"/>
              </a:spcBef>
              <a:spcAft>
                <a:spcPts val="0"/>
              </a:spcAft>
              <a:buClr>
                <a:schemeClr val="dk1"/>
              </a:buClr>
              <a:buSzPts val="1400"/>
              <a:buFont typeface="Arial"/>
              <a:buNone/>
              <a:defRPr sz="12000">
                <a:solidFill>
                  <a:schemeClr val="dk1"/>
                </a:solidFill>
              </a:defRPr>
            </a:lvl4pPr>
            <a:lvl5pPr indent="0" lvl="4" algn="ctr">
              <a:spcBef>
                <a:spcPts val="0"/>
              </a:spcBef>
              <a:spcAft>
                <a:spcPts val="0"/>
              </a:spcAft>
              <a:buClr>
                <a:schemeClr val="dk1"/>
              </a:buClr>
              <a:buSzPts val="1400"/>
              <a:buFont typeface="Arial"/>
              <a:buNone/>
              <a:defRPr sz="12000">
                <a:solidFill>
                  <a:schemeClr val="dk1"/>
                </a:solidFill>
              </a:defRPr>
            </a:lvl5pPr>
            <a:lvl6pPr indent="0" lvl="5" algn="ctr">
              <a:spcBef>
                <a:spcPts val="0"/>
              </a:spcBef>
              <a:spcAft>
                <a:spcPts val="0"/>
              </a:spcAft>
              <a:buClr>
                <a:schemeClr val="dk1"/>
              </a:buClr>
              <a:buSzPts val="1400"/>
              <a:buFont typeface="Arial"/>
              <a:buNone/>
              <a:defRPr sz="12000">
                <a:solidFill>
                  <a:schemeClr val="dk1"/>
                </a:solidFill>
              </a:defRPr>
            </a:lvl6pPr>
            <a:lvl7pPr indent="0" lvl="6" algn="ctr">
              <a:spcBef>
                <a:spcPts val="0"/>
              </a:spcBef>
              <a:spcAft>
                <a:spcPts val="0"/>
              </a:spcAft>
              <a:buClr>
                <a:schemeClr val="dk1"/>
              </a:buClr>
              <a:buSzPts val="1400"/>
              <a:buFont typeface="Arial"/>
              <a:buNone/>
              <a:defRPr sz="12000">
                <a:solidFill>
                  <a:schemeClr val="dk1"/>
                </a:solidFill>
              </a:defRPr>
            </a:lvl7pPr>
            <a:lvl8pPr indent="0" lvl="7" algn="ctr">
              <a:spcBef>
                <a:spcPts val="0"/>
              </a:spcBef>
              <a:spcAft>
                <a:spcPts val="0"/>
              </a:spcAft>
              <a:buClr>
                <a:schemeClr val="dk1"/>
              </a:buClr>
              <a:buSzPts val="1400"/>
              <a:buFont typeface="Arial"/>
              <a:buNone/>
              <a:defRPr sz="12000">
                <a:solidFill>
                  <a:schemeClr val="dk1"/>
                </a:solidFill>
              </a:defRPr>
            </a:lvl8pPr>
            <a:lvl9pPr indent="0" lvl="8" algn="ctr">
              <a:spcBef>
                <a:spcPts val="0"/>
              </a:spcBef>
              <a:spcAft>
                <a:spcPts val="0"/>
              </a:spcAft>
              <a:buClr>
                <a:schemeClr val="dk1"/>
              </a:buClr>
              <a:buSzPts val="1400"/>
              <a:buFont typeface="Arial"/>
              <a:buNone/>
              <a:defRPr sz="12000">
                <a:solidFill>
                  <a:schemeClr val="dk1"/>
                </a:solidFill>
              </a:defRPr>
            </a:lvl9pPr>
          </a:lstStyle>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228600" lvl="0" marL="457200" marR="0" rtl="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7" name="Google Shape;47;p1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6" name="Google Shape;16;p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36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3600">
                <a:solidFill>
                  <a:schemeClr val="dk1"/>
                </a:solidFill>
              </a:defRPr>
            </a:lvl2pPr>
            <a:lvl3pPr indent="0" lvl="2" algn="ctr">
              <a:spcBef>
                <a:spcPts val="0"/>
              </a:spcBef>
              <a:spcAft>
                <a:spcPts val="0"/>
              </a:spcAft>
              <a:buClr>
                <a:schemeClr val="dk1"/>
              </a:buClr>
              <a:buSzPts val="1400"/>
              <a:buFont typeface="Arial"/>
              <a:buNone/>
              <a:defRPr sz="3600">
                <a:solidFill>
                  <a:schemeClr val="dk1"/>
                </a:solidFill>
              </a:defRPr>
            </a:lvl3pPr>
            <a:lvl4pPr indent="0" lvl="3" algn="ctr">
              <a:spcBef>
                <a:spcPts val="0"/>
              </a:spcBef>
              <a:spcAft>
                <a:spcPts val="0"/>
              </a:spcAft>
              <a:buClr>
                <a:schemeClr val="dk1"/>
              </a:buClr>
              <a:buSzPts val="1400"/>
              <a:buFont typeface="Arial"/>
              <a:buNone/>
              <a:defRPr sz="3600">
                <a:solidFill>
                  <a:schemeClr val="dk1"/>
                </a:solidFill>
              </a:defRPr>
            </a:lvl4pPr>
            <a:lvl5pPr indent="0" lvl="4" algn="ctr">
              <a:spcBef>
                <a:spcPts val="0"/>
              </a:spcBef>
              <a:spcAft>
                <a:spcPts val="0"/>
              </a:spcAft>
              <a:buClr>
                <a:schemeClr val="dk1"/>
              </a:buClr>
              <a:buSzPts val="1400"/>
              <a:buFont typeface="Arial"/>
              <a:buNone/>
              <a:defRPr sz="3600">
                <a:solidFill>
                  <a:schemeClr val="dk1"/>
                </a:solidFill>
              </a:defRPr>
            </a:lvl5pPr>
            <a:lvl6pPr indent="0" lvl="5" algn="ctr">
              <a:spcBef>
                <a:spcPts val="0"/>
              </a:spcBef>
              <a:spcAft>
                <a:spcPts val="0"/>
              </a:spcAft>
              <a:buClr>
                <a:schemeClr val="dk1"/>
              </a:buClr>
              <a:buSzPts val="1400"/>
              <a:buFont typeface="Arial"/>
              <a:buNone/>
              <a:defRPr sz="3600">
                <a:solidFill>
                  <a:schemeClr val="dk1"/>
                </a:solidFill>
              </a:defRPr>
            </a:lvl6pPr>
            <a:lvl7pPr indent="0" lvl="6" algn="ctr">
              <a:spcBef>
                <a:spcPts val="0"/>
              </a:spcBef>
              <a:spcAft>
                <a:spcPts val="0"/>
              </a:spcAft>
              <a:buClr>
                <a:schemeClr val="dk1"/>
              </a:buClr>
              <a:buSzPts val="1400"/>
              <a:buFont typeface="Arial"/>
              <a:buNone/>
              <a:defRPr sz="3600">
                <a:solidFill>
                  <a:schemeClr val="dk1"/>
                </a:solidFill>
              </a:defRPr>
            </a:lvl7pPr>
            <a:lvl8pPr indent="0" lvl="7" algn="ctr">
              <a:spcBef>
                <a:spcPts val="0"/>
              </a:spcBef>
              <a:spcAft>
                <a:spcPts val="0"/>
              </a:spcAft>
              <a:buClr>
                <a:schemeClr val="dk1"/>
              </a:buClr>
              <a:buSzPts val="1400"/>
              <a:buFont typeface="Arial"/>
              <a:buNone/>
              <a:defRPr sz="3600">
                <a:solidFill>
                  <a:schemeClr val="dk1"/>
                </a:solidFill>
              </a:defRPr>
            </a:lvl8pPr>
            <a:lvl9pPr indent="0" lvl="8" algn="ctr">
              <a:spcBef>
                <a:spcPts val="0"/>
              </a:spcBef>
              <a:spcAft>
                <a:spcPts val="0"/>
              </a:spcAft>
              <a:buClr>
                <a:schemeClr val="dk1"/>
              </a:buClr>
              <a:buSzPts val="1400"/>
              <a:buFont typeface="Arial"/>
              <a:buNone/>
              <a:defRPr sz="3600">
                <a:solidFill>
                  <a:schemeClr val="dk1"/>
                </a:solidFill>
              </a:defRPr>
            </a:lvl9pPr>
          </a:lstStyle>
          <a:p/>
        </p:txBody>
      </p:sp>
      <p:sp>
        <p:nvSpPr>
          <p:cNvPr id="19" name="Google Shape;19;p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4" name="Google Shape;24;p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27" name="Google Shape;27;p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400">
                <a:solidFill>
                  <a:schemeClr val="dk1"/>
                </a:solidFill>
              </a:defRPr>
            </a:lvl2pPr>
            <a:lvl3pPr indent="0" lvl="2">
              <a:spcBef>
                <a:spcPts val="0"/>
              </a:spcBef>
              <a:spcAft>
                <a:spcPts val="0"/>
              </a:spcAft>
              <a:buClr>
                <a:schemeClr val="dk1"/>
              </a:buClr>
              <a:buSzPts val="1400"/>
              <a:buFont typeface="Arial"/>
              <a:buNone/>
              <a:defRPr sz="2400">
                <a:solidFill>
                  <a:schemeClr val="dk1"/>
                </a:solidFill>
              </a:defRPr>
            </a:lvl3pPr>
            <a:lvl4pPr indent="0" lvl="3">
              <a:spcBef>
                <a:spcPts val="0"/>
              </a:spcBef>
              <a:spcAft>
                <a:spcPts val="0"/>
              </a:spcAft>
              <a:buClr>
                <a:schemeClr val="dk1"/>
              </a:buClr>
              <a:buSzPts val="1400"/>
              <a:buFont typeface="Arial"/>
              <a:buNone/>
              <a:defRPr sz="2400">
                <a:solidFill>
                  <a:schemeClr val="dk1"/>
                </a:solidFill>
              </a:defRPr>
            </a:lvl4pPr>
            <a:lvl5pPr indent="0" lvl="4">
              <a:spcBef>
                <a:spcPts val="0"/>
              </a:spcBef>
              <a:spcAft>
                <a:spcPts val="0"/>
              </a:spcAft>
              <a:buClr>
                <a:schemeClr val="dk1"/>
              </a:buClr>
              <a:buSzPts val="1400"/>
              <a:buFont typeface="Arial"/>
              <a:buNone/>
              <a:defRPr sz="2400">
                <a:solidFill>
                  <a:schemeClr val="dk1"/>
                </a:solidFill>
              </a:defRPr>
            </a:lvl5pPr>
            <a:lvl6pPr indent="0" lvl="5">
              <a:spcBef>
                <a:spcPts val="0"/>
              </a:spcBef>
              <a:spcAft>
                <a:spcPts val="0"/>
              </a:spcAft>
              <a:buClr>
                <a:schemeClr val="dk1"/>
              </a:buClr>
              <a:buSzPts val="1400"/>
              <a:buFont typeface="Arial"/>
              <a:buNone/>
              <a:defRPr sz="2400">
                <a:solidFill>
                  <a:schemeClr val="dk1"/>
                </a:solidFill>
              </a:defRPr>
            </a:lvl6pPr>
            <a:lvl7pPr indent="0" lvl="6">
              <a:spcBef>
                <a:spcPts val="0"/>
              </a:spcBef>
              <a:spcAft>
                <a:spcPts val="0"/>
              </a:spcAft>
              <a:buClr>
                <a:schemeClr val="dk1"/>
              </a:buClr>
              <a:buSzPts val="1400"/>
              <a:buFont typeface="Arial"/>
              <a:buNone/>
              <a:defRPr sz="2400">
                <a:solidFill>
                  <a:schemeClr val="dk1"/>
                </a:solidFill>
              </a:defRPr>
            </a:lvl7pPr>
            <a:lvl8pPr indent="0" lvl="7">
              <a:spcBef>
                <a:spcPts val="0"/>
              </a:spcBef>
              <a:spcAft>
                <a:spcPts val="0"/>
              </a:spcAft>
              <a:buClr>
                <a:schemeClr val="dk1"/>
              </a:buClr>
              <a:buSzPts val="1400"/>
              <a:buFont typeface="Arial"/>
              <a:buNone/>
              <a:defRPr sz="2400">
                <a:solidFill>
                  <a:schemeClr val="dk1"/>
                </a:solidFill>
              </a:defRPr>
            </a:lvl8pPr>
            <a:lvl9pPr indent="0" lvl="8">
              <a:spcBef>
                <a:spcPts val="0"/>
              </a:spcBef>
              <a:spcAft>
                <a:spcPts val="0"/>
              </a:spcAft>
              <a:buClr>
                <a:schemeClr val="dk1"/>
              </a:buClr>
              <a:buSzPts val="1400"/>
              <a:buFont typeface="Arial"/>
              <a:buNone/>
              <a:defRPr sz="2400">
                <a:solidFill>
                  <a:schemeClr val="dk1"/>
                </a:solidFill>
              </a:defRPr>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31" name="Google Shape;31;p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4800">
                <a:solidFill>
                  <a:schemeClr val="dk1"/>
                </a:solidFill>
              </a:defRPr>
            </a:lvl2pPr>
            <a:lvl3pPr indent="0" lvl="2">
              <a:spcBef>
                <a:spcPts val="0"/>
              </a:spcBef>
              <a:spcAft>
                <a:spcPts val="0"/>
              </a:spcAft>
              <a:buClr>
                <a:schemeClr val="dk1"/>
              </a:buClr>
              <a:buSzPts val="1400"/>
              <a:buFont typeface="Arial"/>
              <a:buNone/>
              <a:defRPr sz="4800">
                <a:solidFill>
                  <a:schemeClr val="dk1"/>
                </a:solidFill>
              </a:defRPr>
            </a:lvl3pPr>
            <a:lvl4pPr indent="0" lvl="3">
              <a:spcBef>
                <a:spcPts val="0"/>
              </a:spcBef>
              <a:spcAft>
                <a:spcPts val="0"/>
              </a:spcAft>
              <a:buClr>
                <a:schemeClr val="dk1"/>
              </a:buClr>
              <a:buSzPts val="1400"/>
              <a:buFont typeface="Arial"/>
              <a:buNone/>
              <a:defRPr sz="4800">
                <a:solidFill>
                  <a:schemeClr val="dk1"/>
                </a:solidFill>
              </a:defRPr>
            </a:lvl4pPr>
            <a:lvl5pPr indent="0" lvl="4">
              <a:spcBef>
                <a:spcPts val="0"/>
              </a:spcBef>
              <a:spcAft>
                <a:spcPts val="0"/>
              </a:spcAft>
              <a:buClr>
                <a:schemeClr val="dk1"/>
              </a:buClr>
              <a:buSzPts val="1400"/>
              <a:buFont typeface="Arial"/>
              <a:buNone/>
              <a:defRPr sz="4800">
                <a:solidFill>
                  <a:schemeClr val="dk1"/>
                </a:solidFill>
              </a:defRPr>
            </a:lvl5pPr>
            <a:lvl6pPr indent="0" lvl="5">
              <a:spcBef>
                <a:spcPts val="0"/>
              </a:spcBef>
              <a:spcAft>
                <a:spcPts val="0"/>
              </a:spcAft>
              <a:buClr>
                <a:schemeClr val="dk1"/>
              </a:buClr>
              <a:buSzPts val="1400"/>
              <a:buFont typeface="Arial"/>
              <a:buNone/>
              <a:defRPr sz="4800">
                <a:solidFill>
                  <a:schemeClr val="dk1"/>
                </a:solidFill>
              </a:defRPr>
            </a:lvl6pPr>
            <a:lvl7pPr indent="0" lvl="6">
              <a:spcBef>
                <a:spcPts val="0"/>
              </a:spcBef>
              <a:spcAft>
                <a:spcPts val="0"/>
              </a:spcAft>
              <a:buClr>
                <a:schemeClr val="dk1"/>
              </a:buClr>
              <a:buSzPts val="1400"/>
              <a:buFont typeface="Arial"/>
              <a:buNone/>
              <a:defRPr sz="4800">
                <a:solidFill>
                  <a:schemeClr val="dk1"/>
                </a:solidFill>
              </a:defRPr>
            </a:lvl7pPr>
            <a:lvl8pPr indent="0" lvl="7">
              <a:spcBef>
                <a:spcPts val="0"/>
              </a:spcBef>
              <a:spcAft>
                <a:spcPts val="0"/>
              </a:spcAft>
              <a:buClr>
                <a:schemeClr val="dk1"/>
              </a:buClr>
              <a:buSzPts val="1400"/>
              <a:buFont typeface="Arial"/>
              <a:buNone/>
              <a:defRPr sz="4800">
                <a:solidFill>
                  <a:schemeClr val="dk1"/>
                </a:solidFill>
              </a:defRPr>
            </a:lvl8pPr>
            <a:lvl9pPr indent="0" lvl="8">
              <a:spcBef>
                <a:spcPts val="0"/>
              </a:spcBef>
              <a:spcAft>
                <a:spcPts val="0"/>
              </a:spcAft>
              <a:buClr>
                <a:schemeClr val="dk1"/>
              </a:buClr>
              <a:buSzPts val="1400"/>
              <a:buFont typeface="Arial"/>
              <a:buNone/>
              <a:defRPr sz="4800">
                <a:solidFill>
                  <a:schemeClr val="dk1"/>
                </a:solidFill>
              </a:defRPr>
            </a:lvl9pPr>
          </a:lstStyle>
          <a:p/>
        </p:txBody>
      </p:sp>
      <p:sp>
        <p:nvSpPr>
          <p:cNvPr id="34" name="Google Shape;34;p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4200">
                <a:solidFill>
                  <a:schemeClr val="dk1"/>
                </a:solidFill>
              </a:defRPr>
            </a:lvl2pPr>
            <a:lvl3pPr indent="0" lvl="2" algn="ctr">
              <a:spcBef>
                <a:spcPts val="0"/>
              </a:spcBef>
              <a:spcAft>
                <a:spcPts val="0"/>
              </a:spcAft>
              <a:buClr>
                <a:schemeClr val="dk1"/>
              </a:buClr>
              <a:buSzPts val="1400"/>
              <a:buFont typeface="Arial"/>
              <a:buNone/>
              <a:defRPr sz="4200">
                <a:solidFill>
                  <a:schemeClr val="dk1"/>
                </a:solidFill>
              </a:defRPr>
            </a:lvl3pPr>
            <a:lvl4pPr indent="0" lvl="3" algn="ctr">
              <a:spcBef>
                <a:spcPts val="0"/>
              </a:spcBef>
              <a:spcAft>
                <a:spcPts val="0"/>
              </a:spcAft>
              <a:buClr>
                <a:schemeClr val="dk1"/>
              </a:buClr>
              <a:buSzPts val="1400"/>
              <a:buFont typeface="Arial"/>
              <a:buNone/>
              <a:defRPr sz="4200">
                <a:solidFill>
                  <a:schemeClr val="dk1"/>
                </a:solidFill>
              </a:defRPr>
            </a:lvl4pPr>
            <a:lvl5pPr indent="0" lvl="4" algn="ctr">
              <a:spcBef>
                <a:spcPts val="0"/>
              </a:spcBef>
              <a:spcAft>
                <a:spcPts val="0"/>
              </a:spcAft>
              <a:buClr>
                <a:schemeClr val="dk1"/>
              </a:buClr>
              <a:buSzPts val="1400"/>
              <a:buFont typeface="Arial"/>
              <a:buNone/>
              <a:defRPr sz="4200">
                <a:solidFill>
                  <a:schemeClr val="dk1"/>
                </a:solidFill>
              </a:defRPr>
            </a:lvl5pPr>
            <a:lvl6pPr indent="0" lvl="5" algn="ctr">
              <a:spcBef>
                <a:spcPts val="0"/>
              </a:spcBef>
              <a:spcAft>
                <a:spcPts val="0"/>
              </a:spcAft>
              <a:buClr>
                <a:schemeClr val="dk1"/>
              </a:buClr>
              <a:buSzPts val="1400"/>
              <a:buFont typeface="Arial"/>
              <a:buNone/>
              <a:defRPr sz="4200">
                <a:solidFill>
                  <a:schemeClr val="dk1"/>
                </a:solidFill>
              </a:defRPr>
            </a:lvl6pPr>
            <a:lvl7pPr indent="0" lvl="6" algn="ctr">
              <a:spcBef>
                <a:spcPts val="0"/>
              </a:spcBef>
              <a:spcAft>
                <a:spcPts val="0"/>
              </a:spcAft>
              <a:buClr>
                <a:schemeClr val="dk1"/>
              </a:buClr>
              <a:buSzPts val="1400"/>
              <a:buFont typeface="Arial"/>
              <a:buNone/>
              <a:defRPr sz="4200">
                <a:solidFill>
                  <a:schemeClr val="dk1"/>
                </a:solidFill>
              </a:defRPr>
            </a:lvl7pPr>
            <a:lvl8pPr indent="0" lvl="7" algn="ctr">
              <a:spcBef>
                <a:spcPts val="0"/>
              </a:spcBef>
              <a:spcAft>
                <a:spcPts val="0"/>
              </a:spcAft>
              <a:buClr>
                <a:schemeClr val="dk1"/>
              </a:buClr>
              <a:buSzPts val="1400"/>
              <a:buFont typeface="Arial"/>
              <a:buNone/>
              <a:defRPr sz="4200">
                <a:solidFill>
                  <a:schemeClr val="dk1"/>
                </a:solidFill>
              </a:defRPr>
            </a:lvl8pPr>
            <a:lvl9pPr indent="0" lvl="8" algn="ctr">
              <a:spcBef>
                <a:spcPts val="0"/>
              </a:spcBef>
              <a:spcAft>
                <a:spcPts val="0"/>
              </a:spcAft>
              <a:buClr>
                <a:schemeClr val="dk1"/>
              </a:buClr>
              <a:buSzPts val="1400"/>
              <a:buFont typeface="Arial"/>
              <a:buNone/>
              <a:defRPr sz="4200">
                <a:solidFill>
                  <a:schemeClr val="dk1"/>
                </a:solidFill>
              </a:defRPr>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0" name="Google Shape;40;p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3" name="Google Shape;43;p1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www.118group.com" TargetMode="External"/><Relationship Id="rId10" Type="http://schemas.openxmlformats.org/officeDocument/2006/relationships/image" Target="../media/image1.png"/><Relationship Id="rId9" Type="http://schemas.openxmlformats.org/officeDocument/2006/relationships/hyperlink" Target="http://metbostonlimo.com" TargetMode="External"/><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hyperlink" Target="http://www.wowbao.com" TargetMode="External"/><Relationship Id="rId8" Type="http://schemas.openxmlformats.org/officeDocument/2006/relationships/hyperlink" Target="https://www.marriot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2" type="body"/>
          </p:nvPr>
        </p:nvSpPr>
        <p:spPr>
          <a:xfrm>
            <a:off x="3217725" y="619125"/>
            <a:ext cx="7355400" cy="50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3000">
                <a:solidFill>
                  <a:srgbClr val="76828C"/>
                </a:solidFill>
                <a:latin typeface="Montserrat"/>
                <a:ea typeface="Montserrat"/>
                <a:cs typeface="Montserrat"/>
                <a:sym typeface="Montserrat"/>
              </a:rPr>
              <a:t>of an effective website?</a:t>
            </a:r>
            <a:endParaRPr b="1" sz="3000">
              <a:solidFill>
                <a:srgbClr val="76828C"/>
              </a:solidFill>
              <a:latin typeface="Montserrat"/>
              <a:ea typeface="Montserrat"/>
              <a:cs typeface="Montserrat"/>
              <a:sym typeface="Montserrat"/>
            </a:endParaRPr>
          </a:p>
        </p:txBody>
      </p:sp>
      <p:sp>
        <p:nvSpPr>
          <p:cNvPr id="55" name="Google Shape;55;p13"/>
          <p:cNvSpPr txBox="1"/>
          <p:nvPr/>
        </p:nvSpPr>
        <p:spPr>
          <a:xfrm>
            <a:off x="519575" y="4309825"/>
            <a:ext cx="3027000" cy="7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7CB8"/>
                </a:solidFill>
                <a:latin typeface="Open Sans"/>
                <a:ea typeface="Open Sans"/>
                <a:cs typeface="Open Sans"/>
                <a:sym typeface="Open Sans"/>
              </a:rPr>
              <a:t>Dale Shadbegian, Founder</a:t>
            </a:r>
            <a:endParaRPr b="1">
              <a:solidFill>
                <a:srgbClr val="007CB8"/>
              </a:solidFill>
              <a:latin typeface="Open Sans"/>
              <a:ea typeface="Open Sans"/>
              <a:cs typeface="Open Sans"/>
              <a:sym typeface="Open Sans"/>
            </a:endParaRPr>
          </a:p>
          <a:p>
            <a:pPr indent="0" lvl="0" marL="0" rtl="0" algn="ctr">
              <a:spcBef>
                <a:spcPts val="0"/>
              </a:spcBef>
              <a:spcAft>
                <a:spcPts val="0"/>
              </a:spcAft>
              <a:buNone/>
            </a:pPr>
            <a:r>
              <a:rPr lang="en">
                <a:solidFill>
                  <a:srgbClr val="007CB8"/>
                </a:solidFill>
                <a:latin typeface="Open Sans"/>
                <a:ea typeface="Open Sans"/>
                <a:cs typeface="Open Sans"/>
                <a:sym typeface="Open Sans"/>
              </a:rPr>
              <a:t>118GROUP Web Design</a:t>
            </a:r>
            <a:endParaRPr>
              <a:solidFill>
                <a:srgbClr val="007CB8"/>
              </a:solidFill>
              <a:latin typeface="Open Sans"/>
              <a:ea typeface="Open Sans"/>
              <a:cs typeface="Open Sans"/>
              <a:sym typeface="Open Sans"/>
            </a:endParaRPr>
          </a:p>
          <a:p>
            <a:pPr indent="0" lvl="0" marL="0" rtl="0" algn="ctr">
              <a:spcBef>
                <a:spcPts val="0"/>
              </a:spcBef>
              <a:spcAft>
                <a:spcPts val="0"/>
              </a:spcAft>
              <a:buNone/>
            </a:pPr>
            <a:r>
              <a:rPr lang="en">
                <a:solidFill>
                  <a:srgbClr val="007CB8"/>
                </a:solidFill>
                <a:latin typeface="Open Sans"/>
                <a:ea typeface="Open Sans"/>
                <a:cs typeface="Open Sans"/>
                <a:sym typeface="Open Sans"/>
              </a:rPr>
              <a:t>www.118GROUP.com</a:t>
            </a:r>
            <a:endParaRPr>
              <a:solidFill>
                <a:srgbClr val="007CB8"/>
              </a:solidFill>
              <a:latin typeface="Open Sans"/>
              <a:ea typeface="Open Sans"/>
              <a:cs typeface="Open Sans"/>
              <a:sym typeface="Open Sans"/>
            </a:endParaRPr>
          </a:p>
        </p:txBody>
      </p:sp>
      <p:sp>
        <p:nvSpPr>
          <p:cNvPr id="56" name="Google Shape;56;p13"/>
          <p:cNvSpPr txBox="1"/>
          <p:nvPr/>
        </p:nvSpPr>
        <p:spPr>
          <a:xfrm>
            <a:off x="950688" y="4064900"/>
            <a:ext cx="19956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007CB8"/>
                </a:solidFill>
                <a:latin typeface="Open Sans"/>
                <a:ea typeface="Open Sans"/>
                <a:cs typeface="Open Sans"/>
                <a:sym typeface="Open Sans"/>
              </a:rPr>
              <a:t>PRESENTED BY:</a:t>
            </a:r>
            <a:endParaRPr b="1" sz="1000">
              <a:solidFill>
                <a:srgbClr val="007CB8"/>
              </a:solidFill>
              <a:latin typeface="Open Sans"/>
              <a:ea typeface="Open Sans"/>
              <a:cs typeface="Open Sans"/>
              <a:sym typeface="Open Sans"/>
            </a:endParaRPr>
          </a:p>
          <a:p>
            <a:pPr indent="0" lvl="0" marL="0" rtl="0" algn="ctr">
              <a:spcBef>
                <a:spcPts val="0"/>
              </a:spcBef>
              <a:spcAft>
                <a:spcPts val="0"/>
              </a:spcAft>
              <a:buNone/>
            </a:pPr>
            <a:r>
              <a:t/>
            </a:r>
            <a:endParaRPr b="1" sz="1000">
              <a:solidFill>
                <a:srgbClr val="007CB8"/>
              </a:solidFill>
              <a:latin typeface="Open Sans"/>
              <a:ea typeface="Open Sans"/>
              <a:cs typeface="Open Sans"/>
              <a:sym typeface="Open Sans"/>
            </a:endParaRPr>
          </a:p>
          <a:p>
            <a:pPr indent="0" lvl="0" marL="0" rtl="0" algn="ctr">
              <a:spcBef>
                <a:spcPts val="0"/>
              </a:spcBef>
              <a:spcAft>
                <a:spcPts val="0"/>
              </a:spcAft>
              <a:buNone/>
            </a:pPr>
            <a:r>
              <a:t/>
            </a:r>
            <a:endParaRPr b="1" sz="1000">
              <a:solidFill>
                <a:srgbClr val="595959"/>
              </a:solidFill>
              <a:latin typeface="Open Sans"/>
              <a:ea typeface="Open Sans"/>
              <a:cs typeface="Open Sans"/>
              <a:sym typeface="Open Sans"/>
            </a:endParaRPr>
          </a:p>
        </p:txBody>
      </p:sp>
      <p:sp>
        <p:nvSpPr>
          <p:cNvPr id="57" name="Google Shape;57;p13"/>
          <p:cNvSpPr txBox="1"/>
          <p:nvPr/>
        </p:nvSpPr>
        <p:spPr>
          <a:xfrm>
            <a:off x="4191588" y="4235875"/>
            <a:ext cx="19956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007CB8"/>
                </a:solidFill>
                <a:latin typeface="Open Sans"/>
                <a:ea typeface="Open Sans"/>
                <a:cs typeface="Open Sans"/>
                <a:sym typeface="Open Sans"/>
              </a:rPr>
              <a:t>SPECIAL THANKS:</a:t>
            </a:r>
            <a:endParaRPr b="1" sz="1000">
              <a:solidFill>
                <a:srgbClr val="007CB8"/>
              </a:solidFill>
              <a:latin typeface="Open Sans"/>
              <a:ea typeface="Open Sans"/>
              <a:cs typeface="Open Sans"/>
              <a:sym typeface="Open Sans"/>
            </a:endParaRPr>
          </a:p>
          <a:p>
            <a:pPr indent="0" lvl="0" marL="0" rtl="0" algn="ctr">
              <a:spcBef>
                <a:spcPts val="0"/>
              </a:spcBef>
              <a:spcAft>
                <a:spcPts val="0"/>
              </a:spcAft>
              <a:buNone/>
            </a:pPr>
            <a:r>
              <a:t/>
            </a:r>
            <a:endParaRPr b="1" sz="1000">
              <a:solidFill>
                <a:srgbClr val="007CB8"/>
              </a:solidFill>
              <a:latin typeface="Open Sans"/>
              <a:ea typeface="Open Sans"/>
              <a:cs typeface="Open Sans"/>
              <a:sym typeface="Open Sans"/>
            </a:endParaRPr>
          </a:p>
          <a:p>
            <a:pPr indent="0" lvl="0" marL="0" rtl="0" algn="ctr">
              <a:spcBef>
                <a:spcPts val="0"/>
              </a:spcBef>
              <a:spcAft>
                <a:spcPts val="0"/>
              </a:spcAft>
              <a:buNone/>
            </a:pPr>
            <a:r>
              <a:t/>
            </a:r>
            <a:endParaRPr b="1" sz="1000">
              <a:solidFill>
                <a:srgbClr val="595959"/>
              </a:solidFill>
              <a:latin typeface="Open Sans"/>
              <a:ea typeface="Open Sans"/>
              <a:cs typeface="Open Sans"/>
              <a:sym typeface="Open Sans"/>
            </a:endParaRPr>
          </a:p>
        </p:txBody>
      </p:sp>
      <p:sp>
        <p:nvSpPr>
          <p:cNvPr id="58" name="Google Shape;58;p13"/>
          <p:cNvSpPr txBox="1"/>
          <p:nvPr>
            <p:ph idx="2" type="body"/>
          </p:nvPr>
        </p:nvSpPr>
        <p:spPr>
          <a:xfrm>
            <a:off x="1683775" y="-421950"/>
            <a:ext cx="1689000" cy="1540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0">
                <a:solidFill>
                  <a:srgbClr val="F48C8A"/>
                </a:solidFill>
                <a:latin typeface="Montserrat"/>
                <a:ea typeface="Montserrat"/>
                <a:cs typeface="Montserrat"/>
                <a:sym typeface="Montserrat"/>
              </a:rPr>
              <a:t>4</a:t>
            </a:r>
            <a:endParaRPr b="1" sz="12000">
              <a:solidFill>
                <a:srgbClr val="F48C8A"/>
              </a:solidFill>
              <a:latin typeface="Montserrat"/>
              <a:ea typeface="Montserrat"/>
              <a:cs typeface="Montserrat"/>
              <a:sym typeface="Montserrat"/>
            </a:endParaRPr>
          </a:p>
        </p:txBody>
      </p:sp>
      <p:sp>
        <p:nvSpPr>
          <p:cNvPr id="59" name="Google Shape;59;p13"/>
          <p:cNvSpPr txBox="1"/>
          <p:nvPr>
            <p:ph idx="2" type="body"/>
          </p:nvPr>
        </p:nvSpPr>
        <p:spPr>
          <a:xfrm>
            <a:off x="-155850" y="40475"/>
            <a:ext cx="2215500" cy="7164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600"/>
              </a:spcAft>
              <a:buNone/>
            </a:pPr>
            <a:r>
              <a:rPr b="1" i="1" lang="en" sz="1800">
                <a:solidFill>
                  <a:srgbClr val="76828C"/>
                </a:solidFill>
                <a:latin typeface="Montserrat"/>
                <a:ea typeface="Montserrat"/>
                <a:cs typeface="Montserrat"/>
                <a:sym typeface="Montserrat"/>
              </a:rPr>
              <a:t>what are the</a:t>
            </a:r>
            <a:endParaRPr b="1" i="1" sz="1800">
              <a:solidFill>
                <a:srgbClr val="76828C"/>
              </a:solidFill>
              <a:latin typeface="Montserrat"/>
              <a:ea typeface="Montserrat"/>
              <a:cs typeface="Montserrat"/>
              <a:sym typeface="Montserrat"/>
            </a:endParaRPr>
          </a:p>
        </p:txBody>
      </p:sp>
      <p:sp>
        <p:nvSpPr>
          <p:cNvPr id="60" name="Google Shape;60;p13"/>
          <p:cNvSpPr txBox="1"/>
          <p:nvPr>
            <p:ph idx="2" type="body"/>
          </p:nvPr>
        </p:nvSpPr>
        <p:spPr>
          <a:xfrm>
            <a:off x="2708900" y="15525"/>
            <a:ext cx="5110800" cy="507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3000">
                <a:solidFill>
                  <a:srgbClr val="76828C"/>
                </a:solidFill>
                <a:latin typeface="Montserrat"/>
                <a:ea typeface="Montserrat"/>
                <a:cs typeface="Montserrat"/>
                <a:sym typeface="Montserrat"/>
              </a:rPr>
              <a:t>Pillars of an effective</a:t>
            </a:r>
            <a:endParaRPr b="1" sz="3000">
              <a:solidFill>
                <a:srgbClr val="76828C"/>
              </a:solidFill>
              <a:latin typeface="Montserrat"/>
              <a:ea typeface="Montserrat"/>
              <a:cs typeface="Montserrat"/>
              <a:sym typeface="Montserrat"/>
            </a:endParaRPr>
          </a:p>
        </p:txBody>
      </p:sp>
      <p:pic>
        <p:nvPicPr>
          <p:cNvPr id="61" name="Google Shape;61;p13"/>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62" name="Google Shape;62;p13"/>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
        <p:nvSpPr>
          <p:cNvPr id="63" name="Google Shape;63;p13"/>
          <p:cNvSpPr txBox="1"/>
          <p:nvPr>
            <p:ph type="title"/>
          </p:nvPr>
        </p:nvSpPr>
        <p:spPr>
          <a:xfrm>
            <a:off x="321950" y="2667000"/>
            <a:ext cx="2060700" cy="625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Open Sans"/>
              <a:buNone/>
            </a:pPr>
            <a:r>
              <a:rPr b="1" lang="en" sz="3600">
                <a:solidFill>
                  <a:srgbClr val="FFFFFF"/>
                </a:solidFill>
                <a:latin typeface="Montserrat"/>
                <a:ea typeface="Montserrat"/>
                <a:cs typeface="Montserrat"/>
                <a:sym typeface="Montserrat"/>
              </a:rPr>
              <a:t>?</a:t>
            </a:r>
            <a:endParaRPr b="1" sz="3600">
              <a:solidFill>
                <a:srgbClr val="FFFFFF"/>
              </a:solidFill>
              <a:latin typeface="Montserrat"/>
              <a:ea typeface="Montserrat"/>
              <a:cs typeface="Montserrat"/>
              <a:sym typeface="Montserrat"/>
            </a:endParaRPr>
          </a:p>
        </p:txBody>
      </p:sp>
      <p:sp>
        <p:nvSpPr>
          <p:cNvPr id="64" name="Google Shape;64;p13"/>
          <p:cNvSpPr txBox="1"/>
          <p:nvPr>
            <p:ph type="title"/>
          </p:nvPr>
        </p:nvSpPr>
        <p:spPr>
          <a:xfrm>
            <a:off x="4648800" y="2651400"/>
            <a:ext cx="1828200" cy="625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Open Sans"/>
              <a:buNone/>
            </a:pPr>
            <a:r>
              <a:t/>
            </a:r>
            <a:endParaRPr b="1" sz="3600">
              <a:solidFill>
                <a:srgbClr val="FFFFFF"/>
              </a:solidFill>
              <a:latin typeface="Montserrat"/>
              <a:ea typeface="Montserrat"/>
              <a:cs typeface="Montserrat"/>
              <a:sym typeface="Montserrat"/>
            </a:endParaRPr>
          </a:p>
        </p:txBody>
      </p:sp>
      <p:sp>
        <p:nvSpPr>
          <p:cNvPr id="65" name="Google Shape;65;p13"/>
          <p:cNvSpPr txBox="1"/>
          <p:nvPr>
            <p:ph type="title"/>
          </p:nvPr>
        </p:nvSpPr>
        <p:spPr>
          <a:xfrm>
            <a:off x="6772807" y="2653120"/>
            <a:ext cx="1828200" cy="625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Open Sans"/>
              <a:buNone/>
            </a:pPr>
            <a:r>
              <a:rPr b="1" lang="en" sz="3600">
                <a:solidFill>
                  <a:srgbClr val="FFFFFF"/>
                </a:solidFill>
                <a:latin typeface="Montserrat"/>
                <a:ea typeface="Montserrat"/>
                <a:cs typeface="Montserrat"/>
                <a:sym typeface="Montserrat"/>
              </a:rPr>
              <a:t>?</a:t>
            </a:r>
            <a:endParaRPr b="1" sz="3600">
              <a:solidFill>
                <a:srgbClr val="FFFFFF"/>
              </a:solidFill>
              <a:latin typeface="Montserrat"/>
              <a:ea typeface="Montserrat"/>
              <a:cs typeface="Montserrat"/>
              <a:sym typeface="Montserrat"/>
            </a:endParaRPr>
          </a:p>
        </p:txBody>
      </p:sp>
      <p:cxnSp>
        <p:nvCxnSpPr>
          <p:cNvPr id="66" name="Google Shape;66;p13"/>
          <p:cNvCxnSpPr/>
          <p:nvPr/>
        </p:nvCxnSpPr>
        <p:spPr>
          <a:xfrm>
            <a:off x="-155845" y="3996971"/>
            <a:ext cx="9303900" cy="8100"/>
          </a:xfrm>
          <a:prstGeom prst="straightConnector1">
            <a:avLst/>
          </a:prstGeom>
          <a:noFill/>
          <a:ln cap="flat" cmpd="sng" w="76200">
            <a:solidFill>
              <a:schemeClr val="dk2"/>
            </a:solidFill>
            <a:prstDash val="solid"/>
            <a:round/>
            <a:headEnd len="med" w="med" type="none"/>
            <a:tailEnd len="med" w="med" type="none"/>
          </a:ln>
        </p:spPr>
      </p:cxnSp>
      <p:pic>
        <p:nvPicPr>
          <p:cNvPr id="67" name="Google Shape;67;p13"/>
          <p:cNvPicPr preferRelativeResize="0"/>
          <p:nvPr/>
        </p:nvPicPr>
        <p:blipFill>
          <a:blip r:embed="rId5">
            <a:alphaModFix/>
          </a:blip>
          <a:stretch>
            <a:fillRect/>
          </a:stretch>
        </p:blipFill>
        <p:spPr>
          <a:xfrm>
            <a:off x="702956" y="2044459"/>
            <a:ext cx="3527444" cy="625200"/>
          </a:xfrm>
          <a:prstGeom prst="rect">
            <a:avLst/>
          </a:prstGeom>
          <a:noFill/>
          <a:ln>
            <a:noFill/>
          </a:ln>
        </p:spPr>
      </p:pic>
      <p:pic>
        <p:nvPicPr>
          <p:cNvPr id="68" name="Google Shape;68;p13"/>
          <p:cNvPicPr preferRelativeResize="0"/>
          <p:nvPr/>
        </p:nvPicPr>
        <p:blipFill>
          <a:blip r:embed="rId6">
            <a:alphaModFix/>
          </a:blip>
          <a:stretch>
            <a:fillRect/>
          </a:stretch>
        </p:blipFill>
        <p:spPr>
          <a:xfrm>
            <a:off x="6241866" y="3996975"/>
            <a:ext cx="1307125" cy="1078625"/>
          </a:xfrm>
          <a:prstGeom prst="rect">
            <a:avLst/>
          </a:prstGeom>
          <a:noFill/>
          <a:ln>
            <a:noFill/>
          </a:ln>
        </p:spPr>
      </p:pic>
      <p:pic>
        <p:nvPicPr>
          <p:cNvPr id="69" name="Google Shape;69;p13"/>
          <p:cNvPicPr preferRelativeResize="0"/>
          <p:nvPr/>
        </p:nvPicPr>
        <p:blipFill>
          <a:blip r:embed="rId7">
            <a:alphaModFix/>
          </a:blip>
          <a:stretch>
            <a:fillRect/>
          </a:stretch>
        </p:blipFill>
        <p:spPr>
          <a:xfrm>
            <a:off x="452875" y="3065887"/>
            <a:ext cx="4175051" cy="543000"/>
          </a:xfrm>
          <a:prstGeom prst="rect">
            <a:avLst/>
          </a:prstGeom>
          <a:noFill/>
          <a:ln>
            <a:noFill/>
          </a:ln>
        </p:spPr>
      </p:pic>
      <p:pic>
        <p:nvPicPr>
          <p:cNvPr id="70" name="Google Shape;70;p13"/>
          <p:cNvPicPr preferRelativeResize="0"/>
          <p:nvPr/>
        </p:nvPicPr>
        <p:blipFill>
          <a:blip r:embed="rId8">
            <a:alphaModFix/>
          </a:blip>
          <a:stretch>
            <a:fillRect/>
          </a:stretch>
        </p:blipFill>
        <p:spPr>
          <a:xfrm>
            <a:off x="5377625" y="2429001"/>
            <a:ext cx="2375350" cy="1405998"/>
          </a:xfrm>
          <a:prstGeom prst="rect">
            <a:avLst/>
          </a:prstGeom>
          <a:noFill/>
          <a:ln>
            <a:noFill/>
          </a:ln>
        </p:spPr>
      </p:pic>
      <p:pic>
        <p:nvPicPr>
          <p:cNvPr id="71" name="Google Shape;71;p13"/>
          <p:cNvPicPr preferRelativeResize="0"/>
          <p:nvPr/>
        </p:nvPicPr>
        <p:blipFill>
          <a:blip r:embed="rId9">
            <a:alphaModFix/>
          </a:blip>
          <a:stretch>
            <a:fillRect/>
          </a:stretch>
        </p:blipFill>
        <p:spPr>
          <a:xfrm>
            <a:off x="5527275" y="1339925"/>
            <a:ext cx="1915545" cy="936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477225" y="318375"/>
            <a:ext cx="53202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48C8A"/>
                </a:solidFill>
                <a:latin typeface="Montserrat"/>
                <a:ea typeface="Montserrat"/>
                <a:cs typeface="Montserrat"/>
                <a:sym typeface="Montserrat"/>
              </a:rPr>
              <a:t>2. Best Practices (p4)</a:t>
            </a:r>
            <a:endParaRPr i="1" sz="2400">
              <a:solidFill>
                <a:srgbClr val="F48C8A"/>
              </a:solidFill>
              <a:latin typeface="Montserrat"/>
              <a:ea typeface="Montserrat"/>
              <a:cs typeface="Montserrat"/>
              <a:sym typeface="Montserrat"/>
            </a:endParaRPr>
          </a:p>
        </p:txBody>
      </p:sp>
      <p:sp>
        <p:nvSpPr>
          <p:cNvPr id="161" name="Google Shape;161;p22"/>
          <p:cNvSpPr txBox="1"/>
          <p:nvPr>
            <p:ph idx="1" type="body"/>
          </p:nvPr>
        </p:nvSpPr>
        <p:spPr>
          <a:xfrm>
            <a:off x="477225" y="839575"/>
            <a:ext cx="8298600" cy="385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12. Easy Access to the Most Important Info</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Phone (tap for mobile devices to call).</a:t>
            </a:r>
            <a:br>
              <a:rPr lang="en" sz="1200">
                <a:solidFill>
                  <a:srgbClr val="595959"/>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Directions (tap for mobile devices to maps/directions).</a:t>
            </a:r>
            <a:br>
              <a:rPr lang="en" sz="1200">
                <a:solidFill>
                  <a:srgbClr val="595959"/>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Live Chat or Book Now</a:t>
            </a:r>
            <a:r>
              <a:rPr lang="en" sz="1200">
                <a:solidFill>
                  <a:srgbClr val="007CB8"/>
                </a:solidFill>
                <a:latin typeface="Montserrat"/>
                <a:ea typeface="Montserrat"/>
                <a:cs typeface="Montserrat"/>
                <a:sym typeface="Montserrat"/>
              </a:rPr>
              <a:t>.</a:t>
            </a:r>
            <a:br>
              <a:rPr lang="en" sz="1200">
                <a:solidFill>
                  <a:srgbClr val="007CB8"/>
                </a:solidFill>
                <a:latin typeface="Montserrat"/>
                <a:ea typeface="Montserrat"/>
                <a:cs typeface="Montserrat"/>
                <a:sym typeface="Montserrat"/>
              </a:rPr>
            </a:br>
            <a:r>
              <a:rPr lang="en" sz="1200">
                <a:latin typeface="Montserrat"/>
                <a:ea typeface="Montserrat"/>
                <a:cs typeface="Montserrat"/>
                <a:sym typeface="Montserrat"/>
              </a:rPr>
              <a:t>Put on top of website - Make sure it’s visible on desktop, mobile, tablet.</a:t>
            </a:r>
            <a:endParaRPr sz="1200">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13. How is your site used?</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Google Analytics - What pages are visited? Where are they coming from? What are their demographics?</a:t>
            </a:r>
            <a:br>
              <a:rPr lang="en" sz="1200">
                <a:solidFill>
                  <a:srgbClr val="595959"/>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Try out heat maps.</a:t>
            </a:r>
            <a:endParaRPr sz="1200">
              <a:solidFill>
                <a:srgbClr val="595959"/>
              </a:solidFill>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14. SEO - (Check out 118GROUP.com)</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Click Get “Found”</a:t>
            </a:r>
            <a:br>
              <a:rPr lang="en" sz="1200">
                <a:solidFill>
                  <a:srgbClr val="595959"/>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Citations - Backlinks - Good “Code” on your page - Submitting Sitemaps - Crawl Errors and Broken Links.</a:t>
            </a:r>
            <a:endParaRPr sz="1200">
              <a:solidFill>
                <a:srgbClr val="595959"/>
              </a:solidFill>
              <a:latin typeface="Montserrat"/>
              <a:ea typeface="Montserrat"/>
              <a:cs typeface="Montserrat"/>
              <a:sym typeface="Montserrat"/>
            </a:endParaRPr>
          </a:p>
        </p:txBody>
      </p:sp>
      <p:pic>
        <p:nvPicPr>
          <p:cNvPr id="162" name="Google Shape;162;p22"/>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63" name="Google Shape;163;p22"/>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521000" y="322000"/>
            <a:ext cx="72909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48C8A"/>
                </a:solidFill>
                <a:latin typeface="Montserrat"/>
                <a:ea typeface="Montserrat"/>
                <a:cs typeface="Montserrat"/>
                <a:sym typeface="Montserrat"/>
              </a:rPr>
              <a:t>3</a:t>
            </a:r>
            <a:r>
              <a:rPr lang="en" sz="2400">
                <a:solidFill>
                  <a:srgbClr val="F48C8A"/>
                </a:solidFill>
                <a:latin typeface="Montserrat"/>
                <a:ea typeface="Montserrat"/>
                <a:cs typeface="Montserrat"/>
                <a:sym typeface="Montserrat"/>
              </a:rPr>
              <a:t>. Creativity: The Next Level</a:t>
            </a:r>
            <a:endParaRPr i="1" sz="2400">
              <a:solidFill>
                <a:srgbClr val="F48C8A"/>
              </a:solidFill>
              <a:latin typeface="Montserrat"/>
              <a:ea typeface="Montserrat"/>
              <a:cs typeface="Montserrat"/>
              <a:sym typeface="Montserrat"/>
            </a:endParaRPr>
          </a:p>
        </p:txBody>
      </p:sp>
      <p:sp>
        <p:nvSpPr>
          <p:cNvPr id="169" name="Google Shape;169;p23"/>
          <p:cNvSpPr txBox="1"/>
          <p:nvPr>
            <p:ph idx="1" type="body"/>
          </p:nvPr>
        </p:nvSpPr>
        <p:spPr>
          <a:xfrm>
            <a:off x="477225" y="839575"/>
            <a:ext cx="8298600" cy="3853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1600"/>
              </a:spcBef>
              <a:spcAft>
                <a:spcPts val="0"/>
              </a:spcAft>
              <a:buClr>
                <a:srgbClr val="007CB8"/>
              </a:buClr>
              <a:buSzPts val="2400"/>
              <a:buFont typeface="Montserrat"/>
              <a:buAutoNum type="arabicPeriod"/>
            </a:pPr>
            <a:r>
              <a:rPr lang="en" sz="2400">
                <a:solidFill>
                  <a:srgbClr val="007CB8"/>
                </a:solidFill>
                <a:latin typeface="Montserrat"/>
                <a:ea typeface="Montserrat"/>
                <a:cs typeface="Montserrat"/>
                <a:sym typeface="Montserrat"/>
              </a:rPr>
              <a:t>Meaningful Professional Photography.</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Hire a professional, or try unsplash, pixabay, photodune, pexels, adobe stock if you are in an absolute pinch.</a:t>
            </a:r>
            <a:endParaRPr sz="2400">
              <a:solidFill>
                <a:srgbClr val="007CB8"/>
              </a:solidFill>
              <a:latin typeface="Montserrat"/>
              <a:ea typeface="Montserrat"/>
              <a:cs typeface="Montserrat"/>
              <a:sym typeface="Montserrat"/>
            </a:endParaRPr>
          </a:p>
          <a:p>
            <a:pPr indent="-381000" lvl="0" marL="457200" marR="0" rtl="0" algn="l">
              <a:lnSpc>
                <a:spcPct val="150000"/>
              </a:lnSpc>
              <a:spcBef>
                <a:spcPts val="0"/>
              </a:spcBef>
              <a:spcAft>
                <a:spcPts val="0"/>
              </a:spcAft>
              <a:buClr>
                <a:srgbClr val="007CB8"/>
              </a:buClr>
              <a:buSzPts val="2400"/>
              <a:buFont typeface="Montserrat"/>
              <a:buAutoNum type="arabicPeriod"/>
            </a:pPr>
            <a:r>
              <a:rPr lang="en" sz="2400">
                <a:solidFill>
                  <a:srgbClr val="007CB8"/>
                </a:solidFill>
                <a:latin typeface="Montserrat"/>
                <a:ea typeface="Montserrat"/>
                <a:cs typeface="Montserrat"/>
                <a:sym typeface="Montserrat"/>
              </a:rPr>
              <a:t>Use of “negative space” or whitespace.</a:t>
            </a:r>
            <a:endParaRPr sz="2400">
              <a:solidFill>
                <a:srgbClr val="007CB8"/>
              </a:solidFill>
              <a:latin typeface="Montserrat"/>
              <a:ea typeface="Montserrat"/>
              <a:cs typeface="Montserrat"/>
              <a:sym typeface="Montserrat"/>
            </a:endParaRPr>
          </a:p>
          <a:p>
            <a:pPr indent="-381000" lvl="0" marL="457200" marR="0" rtl="0" algn="l">
              <a:lnSpc>
                <a:spcPct val="150000"/>
              </a:lnSpc>
              <a:spcBef>
                <a:spcPts val="0"/>
              </a:spcBef>
              <a:spcAft>
                <a:spcPts val="0"/>
              </a:spcAft>
              <a:buClr>
                <a:srgbClr val="007CB8"/>
              </a:buClr>
              <a:buSzPts val="2400"/>
              <a:buFont typeface="Montserrat"/>
              <a:buAutoNum type="arabicPeriod"/>
            </a:pPr>
            <a:r>
              <a:rPr lang="en" sz="2400">
                <a:solidFill>
                  <a:srgbClr val="007CB8"/>
                </a:solidFill>
                <a:latin typeface="Montserrat"/>
                <a:ea typeface="Montserrat"/>
                <a:cs typeface="Montserrat"/>
                <a:sym typeface="Montserrat"/>
              </a:rPr>
              <a:t>Mathematically coordinating color palette.</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(check out colorhexa.com)</a:t>
            </a:r>
            <a:endParaRPr sz="2400">
              <a:solidFill>
                <a:srgbClr val="007CB8"/>
              </a:solidFill>
              <a:latin typeface="Montserrat"/>
              <a:ea typeface="Montserrat"/>
              <a:cs typeface="Montserrat"/>
              <a:sym typeface="Montserrat"/>
            </a:endParaRPr>
          </a:p>
          <a:p>
            <a:pPr indent="-381000" lvl="0" marL="457200" rtl="0" algn="l">
              <a:lnSpc>
                <a:spcPct val="150000"/>
              </a:lnSpc>
              <a:spcBef>
                <a:spcPts val="0"/>
              </a:spcBef>
              <a:spcAft>
                <a:spcPts val="0"/>
              </a:spcAft>
              <a:buClr>
                <a:srgbClr val="007CB8"/>
              </a:buClr>
              <a:buSzPts val="2400"/>
              <a:buFont typeface="Montserrat"/>
              <a:buAutoNum type="arabicPeriod"/>
            </a:pPr>
            <a:r>
              <a:rPr lang="en" sz="2400">
                <a:solidFill>
                  <a:srgbClr val="007CB8"/>
                </a:solidFill>
                <a:latin typeface="Montserrat"/>
                <a:ea typeface="Montserrat"/>
                <a:cs typeface="Montserrat"/>
                <a:sym typeface="Montserrat"/>
              </a:rPr>
              <a:t>Add a fun background (try a </a:t>
            </a:r>
            <a:r>
              <a:rPr lang="en" sz="2400">
                <a:solidFill>
                  <a:srgbClr val="007CB8"/>
                </a:solidFill>
                <a:latin typeface="Montserrat"/>
                <a:ea typeface="Montserrat"/>
                <a:cs typeface="Montserrat"/>
                <a:sym typeface="Montserrat"/>
              </a:rPr>
              <a:t>parallax</a:t>
            </a:r>
            <a:r>
              <a:rPr lang="en" sz="2400">
                <a:solidFill>
                  <a:srgbClr val="007CB8"/>
                </a:solidFill>
                <a:latin typeface="Montserrat"/>
                <a:ea typeface="Montserrat"/>
                <a:cs typeface="Montserrat"/>
                <a:sym typeface="Montserrat"/>
              </a:rPr>
              <a:t>).</a:t>
            </a:r>
            <a:endParaRPr sz="2400">
              <a:solidFill>
                <a:srgbClr val="007CB8"/>
              </a:solidFill>
              <a:latin typeface="Montserrat"/>
              <a:ea typeface="Montserrat"/>
              <a:cs typeface="Montserrat"/>
              <a:sym typeface="Montserrat"/>
            </a:endParaRPr>
          </a:p>
          <a:p>
            <a:pPr indent="0" lvl="0" marL="0" rtl="0" algn="l">
              <a:lnSpc>
                <a:spcPct val="100000"/>
              </a:lnSpc>
              <a:spcBef>
                <a:spcPts val="1600"/>
              </a:spcBef>
              <a:spcAft>
                <a:spcPts val="0"/>
              </a:spcAft>
              <a:buNone/>
            </a:pPr>
            <a:r>
              <a:t/>
            </a:r>
            <a:endParaRPr sz="3000">
              <a:solidFill>
                <a:srgbClr val="007CB8"/>
              </a:solidFill>
              <a:latin typeface="Montserrat"/>
              <a:ea typeface="Montserrat"/>
              <a:cs typeface="Montserrat"/>
              <a:sym typeface="Montserrat"/>
            </a:endParaRPr>
          </a:p>
        </p:txBody>
      </p:sp>
      <p:pic>
        <p:nvPicPr>
          <p:cNvPr id="170" name="Google Shape;170;p23"/>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71" name="Google Shape;171;p23"/>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521000" y="322000"/>
            <a:ext cx="72909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48C8A"/>
                </a:solidFill>
                <a:latin typeface="Montserrat"/>
                <a:ea typeface="Montserrat"/>
                <a:cs typeface="Montserrat"/>
                <a:sym typeface="Montserrat"/>
              </a:rPr>
              <a:t>3. Creativity: </a:t>
            </a:r>
            <a:r>
              <a:rPr lang="en" sz="2400">
                <a:solidFill>
                  <a:srgbClr val="F48C8A"/>
                </a:solidFill>
                <a:latin typeface="Montserrat"/>
                <a:ea typeface="Montserrat"/>
                <a:cs typeface="Montserrat"/>
                <a:sym typeface="Montserrat"/>
              </a:rPr>
              <a:t>Play with Typography</a:t>
            </a:r>
            <a:endParaRPr i="1" sz="2400">
              <a:solidFill>
                <a:srgbClr val="F48C8A"/>
              </a:solidFill>
              <a:latin typeface="Montserrat"/>
              <a:ea typeface="Montserrat"/>
              <a:cs typeface="Montserrat"/>
              <a:sym typeface="Montserrat"/>
            </a:endParaRPr>
          </a:p>
        </p:txBody>
      </p:sp>
      <p:sp>
        <p:nvSpPr>
          <p:cNvPr id="177" name="Google Shape;177;p24"/>
          <p:cNvSpPr txBox="1"/>
          <p:nvPr>
            <p:ph idx="1" type="body"/>
          </p:nvPr>
        </p:nvSpPr>
        <p:spPr>
          <a:xfrm>
            <a:off x="477225" y="839575"/>
            <a:ext cx="8298600" cy="3853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1600"/>
              </a:spcBef>
              <a:spcAft>
                <a:spcPts val="0"/>
              </a:spcAft>
              <a:buClr>
                <a:srgbClr val="007CB8"/>
              </a:buClr>
              <a:buSzPts val="2400"/>
              <a:buFont typeface="Montserrat"/>
              <a:buAutoNum type="arabicPeriod"/>
            </a:pPr>
            <a:r>
              <a:rPr lang="en" sz="2400">
                <a:solidFill>
                  <a:srgbClr val="007CB8"/>
                </a:solidFill>
                <a:latin typeface="Montserrat"/>
                <a:ea typeface="Montserrat"/>
                <a:cs typeface="Montserrat"/>
                <a:sym typeface="Montserrat"/>
              </a:rPr>
              <a:t>I mentioned be consistent… right?</a:t>
            </a:r>
            <a:endParaRPr sz="2400">
              <a:solidFill>
                <a:srgbClr val="007CB8"/>
              </a:solidFill>
              <a:latin typeface="Montserrat"/>
              <a:ea typeface="Montserrat"/>
              <a:cs typeface="Montserrat"/>
              <a:sym typeface="Montserrat"/>
            </a:endParaRPr>
          </a:p>
          <a:p>
            <a:pPr indent="-292100" lvl="1" marL="914400" marR="0" rtl="0" algn="l">
              <a:lnSpc>
                <a:spcPct val="100000"/>
              </a:lnSpc>
              <a:spcBef>
                <a:spcPts val="0"/>
              </a:spcBef>
              <a:spcAft>
                <a:spcPts val="0"/>
              </a:spcAft>
              <a:buClr>
                <a:srgbClr val="595959"/>
              </a:buClr>
              <a:buSzPts val="1000"/>
              <a:buFont typeface="Montserrat"/>
              <a:buAutoNum type="alphaLcPeriod"/>
            </a:pPr>
            <a:r>
              <a:rPr lang="en" sz="1000">
                <a:solidFill>
                  <a:srgbClr val="595959"/>
                </a:solidFill>
                <a:latin typeface="Montserrat"/>
                <a:ea typeface="Montserrat"/>
                <a:cs typeface="Montserrat"/>
                <a:sym typeface="Montserrat"/>
              </a:rPr>
              <a:t>fonts, sizes, colors, capitalization, punctuation.</a:t>
            </a:r>
            <a:endParaRPr sz="1000">
              <a:solidFill>
                <a:srgbClr val="595959"/>
              </a:solidFill>
              <a:latin typeface="Montserrat"/>
              <a:ea typeface="Montserrat"/>
              <a:cs typeface="Montserrat"/>
              <a:sym typeface="Montserrat"/>
            </a:endParaRPr>
          </a:p>
          <a:p>
            <a:pPr indent="-381000" lvl="0" marL="457200" marR="0" rtl="0" algn="l">
              <a:lnSpc>
                <a:spcPct val="100000"/>
              </a:lnSpc>
              <a:spcBef>
                <a:spcPts val="2000"/>
              </a:spcBef>
              <a:spcAft>
                <a:spcPts val="0"/>
              </a:spcAft>
              <a:buClr>
                <a:srgbClr val="007CB8"/>
              </a:buClr>
              <a:buSzPts val="2400"/>
              <a:buFont typeface="Montserrat"/>
              <a:buAutoNum type="arabicPeriod"/>
            </a:pPr>
            <a:r>
              <a:rPr lang="en" sz="2400">
                <a:solidFill>
                  <a:srgbClr val="007CB8"/>
                </a:solidFill>
                <a:latin typeface="Montserrat"/>
                <a:ea typeface="Montserrat"/>
                <a:cs typeface="Montserrat"/>
                <a:sym typeface="Montserrat"/>
              </a:rPr>
              <a:t>Break rule #1 </a:t>
            </a:r>
            <a:r>
              <a:rPr b="1" lang="en" sz="2400">
                <a:solidFill>
                  <a:srgbClr val="F48C8A"/>
                </a:solidFill>
                <a:latin typeface="Montserrat"/>
                <a:ea typeface="Montserrat"/>
                <a:cs typeface="Montserrat"/>
                <a:sym typeface="Montserrat"/>
              </a:rPr>
              <a:t>sparingly</a:t>
            </a:r>
            <a:r>
              <a:rPr lang="en" sz="2400">
                <a:solidFill>
                  <a:srgbClr val="007CB8"/>
                </a:solidFill>
                <a:latin typeface="Montserrat"/>
                <a:ea typeface="Montserrat"/>
                <a:cs typeface="Montserrat"/>
                <a:sym typeface="Montserrat"/>
              </a:rPr>
              <a:t> to be </a:t>
            </a:r>
            <a:r>
              <a:rPr b="1" lang="en" sz="2400">
                <a:solidFill>
                  <a:srgbClr val="007CB8"/>
                </a:solidFill>
                <a:latin typeface="Comfortaa"/>
                <a:ea typeface="Comfortaa"/>
                <a:cs typeface="Comfortaa"/>
                <a:sym typeface="Comfortaa"/>
              </a:rPr>
              <a:t>FUN</a:t>
            </a:r>
            <a:r>
              <a:rPr lang="en" sz="2400">
                <a:solidFill>
                  <a:srgbClr val="007CB8"/>
                </a:solidFill>
                <a:latin typeface="Montserrat"/>
                <a:ea typeface="Montserrat"/>
                <a:cs typeface="Montserrat"/>
                <a:sym typeface="Montserrat"/>
              </a:rPr>
              <a:t> or to place </a:t>
            </a:r>
            <a:r>
              <a:rPr b="1" lang="en" sz="2400">
                <a:solidFill>
                  <a:srgbClr val="007CB8"/>
                </a:solidFill>
                <a:latin typeface="Montserrat"/>
                <a:ea typeface="Montserrat"/>
                <a:cs typeface="Montserrat"/>
                <a:sym typeface="Montserrat"/>
              </a:rPr>
              <a:t>emphasys</a:t>
            </a:r>
            <a:r>
              <a:rPr lang="en" sz="2400">
                <a:solidFill>
                  <a:srgbClr val="007CB8"/>
                </a:solidFill>
                <a:latin typeface="Montserrat"/>
                <a:ea typeface="Montserrat"/>
                <a:cs typeface="Montserrat"/>
                <a:sym typeface="Montserrat"/>
              </a:rPr>
              <a:t>.</a:t>
            </a:r>
            <a:endParaRPr sz="2400">
              <a:solidFill>
                <a:srgbClr val="007CB8"/>
              </a:solidFill>
              <a:latin typeface="Montserrat"/>
              <a:ea typeface="Montserrat"/>
              <a:cs typeface="Montserrat"/>
              <a:sym typeface="Montserrat"/>
            </a:endParaRPr>
          </a:p>
          <a:p>
            <a:pPr indent="0" lvl="0" marL="0" rtl="0" algn="l">
              <a:lnSpc>
                <a:spcPct val="100000"/>
              </a:lnSpc>
              <a:spcBef>
                <a:spcPts val="1600"/>
              </a:spcBef>
              <a:spcAft>
                <a:spcPts val="0"/>
              </a:spcAft>
              <a:buNone/>
            </a:pPr>
            <a:r>
              <a:t/>
            </a:r>
            <a:endParaRPr b="1" sz="600">
              <a:solidFill>
                <a:srgbClr val="007CB8"/>
              </a:solidFill>
              <a:latin typeface="Montserrat"/>
              <a:ea typeface="Montserrat"/>
              <a:cs typeface="Montserrat"/>
              <a:sym typeface="Montserrat"/>
            </a:endParaRPr>
          </a:p>
          <a:p>
            <a:pPr indent="0" lvl="0" marL="0" rtl="0" algn="ctr">
              <a:lnSpc>
                <a:spcPct val="100000"/>
              </a:lnSpc>
              <a:spcBef>
                <a:spcPts val="1600"/>
              </a:spcBef>
              <a:spcAft>
                <a:spcPts val="0"/>
              </a:spcAft>
              <a:buNone/>
            </a:pPr>
            <a:r>
              <a:t/>
            </a:r>
            <a:endParaRPr b="1" sz="1000">
              <a:solidFill>
                <a:srgbClr val="007CB8"/>
              </a:solidFill>
              <a:latin typeface="Montserrat"/>
              <a:ea typeface="Montserrat"/>
              <a:cs typeface="Montserrat"/>
              <a:sym typeface="Montserrat"/>
            </a:endParaRPr>
          </a:p>
          <a:p>
            <a:pPr indent="0" lvl="0" marL="0" rtl="0" algn="ctr">
              <a:lnSpc>
                <a:spcPct val="100000"/>
              </a:lnSpc>
              <a:spcBef>
                <a:spcPts val="1600"/>
              </a:spcBef>
              <a:spcAft>
                <a:spcPts val="0"/>
              </a:spcAft>
              <a:buNone/>
            </a:pPr>
            <a:r>
              <a:rPr b="1" lang="en" sz="3000">
                <a:solidFill>
                  <a:srgbClr val="007CB8"/>
                </a:solidFill>
                <a:latin typeface="Montserrat"/>
                <a:ea typeface="Montserrat"/>
                <a:cs typeface="Montserrat"/>
                <a:sym typeface="Montserrat"/>
              </a:rPr>
              <a:t>LESS </a:t>
            </a:r>
            <a:r>
              <a:rPr b="1" lang="en" sz="3000">
                <a:solidFill>
                  <a:srgbClr val="B7B7B7"/>
                </a:solidFill>
                <a:latin typeface="Montserrat"/>
                <a:ea typeface="Montserrat"/>
                <a:cs typeface="Montserrat"/>
                <a:sym typeface="Montserrat"/>
              </a:rPr>
              <a:t>is</a:t>
            </a:r>
            <a:r>
              <a:rPr b="1" lang="en" sz="3000">
                <a:solidFill>
                  <a:srgbClr val="007CB8"/>
                </a:solidFill>
                <a:latin typeface="Montserrat"/>
                <a:ea typeface="Montserrat"/>
                <a:cs typeface="Montserrat"/>
                <a:sym typeface="Montserrat"/>
              </a:rPr>
              <a:t> </a:t>
            </a:r>
            <a:r>
              <a:rPr b="1" lang="en" sz="3000">
                <a:solidFill>
                  <a:srgbClr val="F48C8A"/>
                </a:solidFill>
                <a:latin typeface="Montserrat"/>
                <a:ea typeface="Montserrat"/>
                <a:cs typeface="Montserrat"/>
                <a:sym typeface="Montserrat"/>
              </a:rPr>
              <a:t>MORE</a:t>
            </a:r>
            <a:r>
              <a:rPr lang="en" sz="3000">
                <a:solidFill>
                  <a:srgbClr val="007CB8"/>
                </a:solidFill>
                <a:latin typeface="Montserrat"/>
                <a:ea typeface="Montserrat"/>
                <a:cs typeface="Montserrat"/>
                <a:sym typeface="Montserrat"/>
              </a:rPr>
              <a:t>.</a:t>
            </a:r>
            <a:endParaRPr sz="3000">
              <a:solidFill>
                <a:srgbClr val="007CB8"/>
              </a:solidFill>
              <a:latin typeface="Montserrat"/>
              <a:ea typeface="Montserrat"/>
              <a:cs typeface="Montserrat"/>
              <a:sym typeface="Montserrat"/>
            </a:endParaRPr>
          </a:p>
        </p:txBody>
      </p:sp>
      <p:pic>
        <p:nvPicPr>
          <p:cNvPr id="178" name="Google Shape;178;p24"/>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79" name="Google Shape;179;p24"/>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477225" y="291800"/>
            <a:ext cx="53202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48C8A"/>
                </a:solidFill>
                <a:latin typeface="Montserrat"/>
                <a:ea typeface="Montserrat"/>
                <a:cs typeface="Montserrat"/>
                <a:sym typeface="Montserrat"/>
              </a:rPr>
              <a:t>4</a:t>
            </a:r>
            <a:r>
              <a:rPr lang="en" sz="2400">
                <a:solidFill>
                  <a:srgbClr val="F48C8A"/>
                </a:solidFill>
                <a:latin typeface="Montserrat"/>
                <a:ea typeface="Montserrat"/>
                <a:cs typeface="Montserrat"/>
                <a:sym typeface="Montserrat"/>
              </a:rPr>
              <a:t>. Sanity Check.</a:t>
            </a:r>
            <a:endParaRPr i="1" sz="2400">
              <a:solidFill>
                <a:srgbClr val="F48C8A"/>
              </a:solidFill>
              <a:latin typeface="Montserrat"/>
              <a:ea typeface="Montserrat"/>
              <a:cs typeface="Montserrat"/>
              <a:sym typeface="Montserrat"/>
            </a:endParaRPr>
          </a:p>
        </p:txBody>
      </p:sp>
      <p:sp>
        <p:nvSpPr>
          <p:cNvPr id="185" name="Google Shape;185;p25"/>
          <p:cNvSpPr txBox="1"/>
          <p:nvPr>
            <p:ph idx="1" type="body"/>
          </p:nvPr>
        </p:nvSpPr>
        <p:spPr>
          <a:xfrm>
            <a:off x="477225" y="839575"/>
            <a:ext cx="8298600" cy="385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Did I Satisfy the First 3 Pillars?</a:t>
            </a:r>
            <a:endParaRPr sz="2400">
              <a:solidFill>
                <a:srgbClr val="007CB8"/>
              </a:solidFill>
              <a:latin typeface="Montserrat"/>
              <a:ea typeface="Montserrat"/>
              <a:cs typeface="Montserrat"/>
              <a:sym typeface="Montserrat"/>
            </a:endParaRPr>
          </a:p>
          <a:p>
            <a:pPr indent="-381000" lvl="0" marL="457200" rtl="0" algn="l">
              <a:lnSpc>
                <a:spcPct val="100000"/>
              </a:lnSpc>
              <a:spcBef>
                <a:spcPts val="1600"/>
              </a:spcBef>
              <a:spcAft>
                <a:spcPts val="0"/>
              </a:spcAft>
              <a:buClr>
                <a:srgbClr val="007CB8"/>
              </a:buClr>
              <a:buSzPts val="2400"/>
              <a:buFont typeface="Montserrat"/>
              <a:buAutoNum type="arabicPeriod"/>
            </a:pPr>
            <a:r>
              <a:rPr lang="en" sz="2400">
                <a:solidFill>
                  <a:srgbClr val="007CB8"/>
                </a:solidFill>
                <a:latin typeface="Montserrat"/>
                <a:ea typeface="Montserrat"/>
                <a:cs typeface="Montserrat"/>
                <a:sym typeface="Montserrat"/>
              </a:rPr>
              <a:t>Start with the basics.</a:t>
            </a:r>
            <a:endParaRPr sz="2400">
              <a:solidFill>
                <a:srgbClr val="007CB8"/>
              </a:solidFill>
              <a:latin typeface="Montserrat"/>
              <a:ea typeface="Montserrat"/>
              <a:cs typeface="Montserrat"/>
              <a:sym typeface="Montserrat"/>
            </a:endParaRPr>
          </a:p>
          <a:p>
            <a:pPr indent="-381000" lvl="1" marL="914400" rtl="0" algn="l">
              <a:lnSpc>
                <a:spcPct val="100000"/>
              </a:lnSpc>
              <a:spcBef>
                <a:spcPts val="0"/>
              </a:spcBef>
              <a:spcAft>
                <a:spcPts val="0"/>
              </a:spcAft>
              <a:buClr>
                <a:srgbClr val="007CB8"/>
              </a:buClr>
              <a:buSzPts val="2400"/>
              <a:buFont typeface="Montserrat"/>
              <a:buAutoNum type="alphaLcPeriod"/>
            </a:pPr>
            <a:r>
              <a:rPr lang="en" sz="2400">
                <a:solidFill>
                  <a:srgbClr val="007CB8"/>
                </a:solidFill>
                <a:latin typeface="Montserrat"/>
                <a:ea typeface="Montserrat"/>
                <a:cs typeface="Montserrat"/>
                <a:sym typeface="Montserrat"/>
              </a:rPr>
              <a:t>Original Goals Met?</a:t>
            </a:r>
            <a:endParaRPr sz="2400">
              <a:solidFill>
                <a:srgbClr val="007CB8"/>
              </a:solidFill>
              <a:latin typeface="Montserrat"/>
              <a:ea typeface="Montserrat"/>
              <a:cs typeface="Montserrat"/>
              <a:sym typeface="Montserrat"/>
            </a:endParaRPr>
          </a:p>
          <a:p>
            <a:pPr indent="-381000" lvl="1" marL="914400" rtl="0" algn="l">
              <a:lnSpc>
                <a:spcPct val="100000"/>
              </a:lnSpc>
              <a:spcBef>
                <a:spcPts val="0"/>
              </a:spcBef>
              <a:spcAft>
                <a:spcPts val="0"/>
              </a:spcAft>
              <a:buClr>
                <a:srgbClr val="007CB8"/>
              </a:buClr>
              <a:buSzPts val="2400"/>
              <a:buFont typeface="Montserrat"/>
              <a:buAutoNum type="alphaLcPeriod"/>
            </a:pPr>
            <a:r>
              <a:rPr lang="en" sz="2400">
                <a:solidFill>
                  <a:srgbClr val="007CB8"/>
                </a:solidFill>
                <a:latin typeface="Montserrat"/>
                <a:ea typeface="Montserrat"/>
                <a:cs typeface="Montserrat"/>
                <a:sym typeface="Montserrat"/>
              </a:rPr>
              <a:t>Best Practices Meets Creativity.</a:t>
            </a:r>
            <a:endParaRPr sz="2400">
              <a:solidFill>
                <a:srgbClr val="007CB8"/>
              </a:solidFill>
              <a:latin typeface="Montserrat"/>
              <a:ea typeface="Montserrat"/>
              <a:cs typeface="Montserrat"/>
              <a:sym typeface="Montserrat"/>
            </a:endParaRPr>
          </a:p>
          <a:p>
            <a:pPr indent="-381000" lvl="1" marL="914400" rtl="0" algn="l">
              <a:lnSpc>
                <a:spcPct val="100000"/>
              </a:lnSpc>
              <a:spcBef>
                <a:spcPts val="0"/>
              </a:spcBef>
              <a:spcAft>
                <a:spcPts val="0"/>
              </a:spcAft>
              <a:buClr>
                <a:srgbClr val="007CB8"/>
              </a:buClr>
              <a:buSzPts val="2400"/>
              <a:buFont typeface="Montserrat"/>
              <a:buAutoNum type="alphaLcPeriod"/>
            </a:pPr>
            <a:r>
              <a:rPr lang="en" sz="2400">
                <a:solidFill>
                  <a:srgbClr val="007CB8"/>
                </a:solidFill>
                <a:latin typeface="Montserrat"/>
                <a:ea typeface="Montserrat"/>
                <a:cs typeface="Montserrat"/>
                <a:sym typeface="Montserrat"/>
              </a:rPr>
              <a:t>Messaging: Am I hitting all points of the buying cycle?</a:t>
            </a:r>
            <a:endParaRPr sz="2400">
              <a:solidFill>
                <a:srgbClr val="007CB8"/>
              </a:solidFill>
              <a:latin typeface="Montserrat"/>
              <a:ea typeface="Montserrat"/>
              <a:cs typeface="Montserrat"/>
              <a:sym typeface="Montserrat"/>
            </a:endParaRPr>
          </a:p>
          <a:p>
            <a:pPr indent="-317500" lvl="2" marL="1371600" rtl="0" algn="l">
              <a:lnSpc>
                <a:spcPct val="100000"/>
              </a:lnSpc>
              <a:spcBef>
                <a:spcPts val="0"/>
              </a:spcBef>
              <a:spcAft>
                <a:spcPts val="0"/>
              </a:spcAft>
              <a:buClr>
                <a:srgbClr val="007CB8"/>
              </a:buClr>
              <a:buSzPts val="1400"/>
              <a:buFont typeface="Montserrat"/>
              <a:buAutoNum type="romanLcPeriod"/>
            </a:pPr>
            <a:r>
              <a:rPr lang="en">
                <a:solidFill>
                  <a:srgbClr val="007CB8"/>
                </a:solidFill>
                <a:latin typeface="Montserrat"/>
                <a:ea typeface="Montserrat"/>
                <a:cs typeface="Montserrat"/>
                <a:sym typeface="Montserrat"/>
              </a:rPr>
              <a:t>Does each page say EXACTLY what I want in the least amount of word possible.</a:t>
            </a:r>
            <a:endParaRPr>
              <a:solidFill>
                <a:srgbClr val="007CB8"/>
              </a:solidFill>
              <a:latin typeface="Montserrat"/>
              <a:ea typeface="Montserrat"/>
              <a:cs typeface="Montserrat"/>
              <a:sym typeface="Montserrat"/>
            </a:endParaRPr>
          </a:p>
          <a:p>
            <a:pPr indent="-381000" lvl="1" marL="914400" rtl="0" algn="l">
              <a:lnSpc>
                <a:spcPct val="100000"/>
              </a:lnSpc>
              <a:spcBef>
                <a:spcPts val="0"/>
              </a:spcBef>
              <a:spcAft>
                <a:spcPts val="0"/>
              </a:spcAft>
              <a:buClr>
                <a:srgbClr val="007CB8"/>
              </a:buClr>
              <a:buSzPts val="2400"/>
              <a:buFont typeface="Montserrat"/>
              <a:buAutoNum type="alphaLcPeriod"/>
            </a:pPr>
            <a:r>
              <a:rPr lang="en" sz="2400">
                <a:solidFill>
                  <a:srgbClr val="007CB8"/>
                </a:solidFill>
                <a:latin typeface="Montserrat"/>
                <a:ea typeface="Montserrat"/>
                <a:cs typeface="Montserrat"/>
                <a:sym typeface="Montserrat"/>
              </a:rPr>
              <a:t>Grammar &amp; Spelling!</a:t>
            </a:r>
            <a:endParaRPr sz="2400">
              <a:solidFill>
                <a:srgbClr val="007CB8"/>
              </a:solidFill>
              <a:latin typeface="Montserrat"/>
              <a:ea typeface="Montserrat"/>
              <a:cs typeface="Montserrat"/>
              <a:sym typeface="Montserrat"/>
            </a:endParaRPr>
          </a:p>
          <a:p>
            <a:pPr indent="-381000" lvl="0" marL="457200" rtl="0" algn="l">
              <a:lnSpc>
                <a:spcPct val="100000"/>
              </a:lnSpc>
              <a:spcBef>
                <a:spcPts val="0"/>
              </a:spcBef>
              <a:spcAft>
                <a:spcPts val="0"/>
              </a:spcAft>
              <a:buClr>
                <a:srgbClr val="F48C8A"/>
              </a:buClr>
              <a:buSzPts val="2400"/>
              <a:buFont typeface="Montserrat"/>
              <a:buAutoNum type="arabicPeriod"/>
            </a:pPr>
            <a:r>
              <a:rPr lang="en" sz="2400">
                <a:solidFill>
                  <a:srgbClr val="F48C8A"/>
                </a:solidFill>
                <a:latin typeface="Montserrat"/>
                <a:ea typeface="Montserrat"/>
                <a:cs typeface="Montserrat"/>
                <a:sym typeface="Montserrat"/>
              </a:rPr>
              <a:t>LET GO.</a:t>
            </a:r>
            <a:r>
              <a:rPr lang="en" sz="2400">
                <a:solidFill>
                  <a:srgbClr val="007CB8"/>
                </a:solidFill>
                <a:latin typeface="Montserrat"/>
                <a:ea typeface="Montserrat"/>
                <a:cs typeface="Montserrat"/>
                <a:sym typeface="Montserrat"/>
              </a:rPr>
              <a:t> </a:t>
            </a:r>
            <a:br>
              <a:rPr lang="en" sz="2400">
                <a:solidFill>
                  <a:srgbClr val="007CB8"/>
                </a:solidFill>
                <a:latin typeface="Montserrat"/>
                <a:ea typeface="Montserrat"/>
                <a:cs typeface="Montserrat"/>
                <a:sym typeface="Montserrat"/>
              </a:rPr>
            </a:br>
            <a:r>
              <a:rPr lang="en" sz="1400">
                <a:solidFill>
                  <a:srgbClr val="F48C8A"/>
                </a:solidFill>
                <a:latin typeface="Montserrat"/>
                <a:ea typeface="Montserrat"/>
                <a:cs typeface="Montserrat"/>
                <a:sym typeface="Montserrat"/>
              </a:rPr>
              <a:t>Don’t drive yourself mad creating the perfect website.</a:t>
            </a:r>
            <a:endParaRPr sz="1400">
              <a:solidFill>
                <a:srgbClr val="F48C8A"/>
              </a:solidFill>
              <a:latin typeface="Montserrat"/>
              <a:ea typeface="Montserrat"/>
              <a:cs typeface="Montserrat"/>
              <a:sym typeface="Montserrat"/>
            </a:endParaRPr>
          </a:p>
        </p:txBody>
      </p:sp>
      <p:pic>
        <p:nvPicPr>
          <p:cNvPr id="186" name="Google Shape;186;p25"/>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87" name="Google Shape;187;p25"/>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26"/>
          <p:cNvPicPr preferRelativeResize="0"/>
          <p:nvPr/>
        </p:nvPicPr>
        <p:blipFill rotWithShape="1">
          <a:blip r:embed="rId3">
            <a:alphaModFix/>
          </a:blip>
          <a:srcRect b="24288" l="0" r="0" t="0"/>
          <a:stretch/>
        </p:blipFill>
        <p:spPr>
          <a:xfrm>
            <a:off x="733575" y="2331652"/>
            <a:ext cx="3262500" cy="2215500"/>
          </a:xfrm>
          <a:prstGeom prst="rect">
            <a:avLst/>
          </a:prstGeom>
          <a:noFill/>
          <a:ln>
            <a:noFill/>
          </a:ln>
        </p:spPr>
      </p:pic>
      <p:sp>
        <p:nvSpPr>
          <p:cNvPr id="193" name="Google Shape;193;p26"/>
          <p:cNvSpPr txBox="1"/>
          <p:nvPr>
            <p:ph idx="1" type="body"/>
          </p:nvPr>
        </p:nvSpPr>
        <p:spPr>
          <a:xfrm>
            <a:off x="4867200" y="1262850"/>
            <a:ext cx="2857500" cy="165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400">
                <a:solidFill>
                  <a:srgbClr val="007CB8"/>
                </a:solidFill>
                <a:latin typeface="Open Sans"/>
                <a:ea typeface="Open Sans"/>
                <a:cs typeface="Open Sans"/>
                <a:sym typeface="Open Sans"/>
              </a:rPr>
              <a:t>Dale Shadbegian, Founder</a:t>
            </a:r>
            <a:endParaRPr b="1" sz="1400">
              <a:solidFill>
                <a:srgbClr val="007CB8"/>
              </a:solidFill>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1100"/>
              <a:buFont typeface="Arial"/>
              <a:buNone/>
            </a:pPr>
            <a:r>
              <a:rPr lang="en" sz="1400">
                <a:solidFill>
                  <a:srgbClr val="007CB8"/>
                </a:solidFill>
                <a:latin typeface="Open Sans"/>
                <a:ea typeface="Open Sans"/>
                <a:cs typeface="Open Sans"/>
                <a:sym typeface="Open Sans"/>
              </a:rPr>
              <a:t>118GROUP Web Design</a:t>
            </a:r>
            <a:endParaRPr sz="1400">
              <a:solidFill>
                <a:srgbClr val="4A86E8"/>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Font typeface="Arial"/>
              <a:buNone/>
            </a:pPr>
            <a:br>
              <a:rPr b="1" lang="en" sz="1200">
                <a:solidFill>
                  <a:srgbClr val="0B5394"/>
                </a:solidFill>
                <a:latin typeface="Open Sans"/>
                <a:ea typeface="Open Sans"/>
                <a:cs typeface="Open Sans"/>
                <a:sym typeface="Open Sans"/>
              </a:rPr>
            </a:br>
            <a:r>
              <a:rPr b="1" i="0" lang="en" sz="1200" u="none" cap="none" strike="noStrike">
                <a:solidFill>
                  <a:srgbClr val="007CB8"/>
                </a:solidFill>
                <a:latin typeface="Open Sans"/>
                <a:ea typeface="Open Sans"/>
                <a:cs typeface="Open Sans"/>
                <a:sym typeface="Open Sans"/>
              </a:rPr>
              <a:t>Website:</a:t>
            </a:r>
            <a:r>
              <a:rPr i="0" lang="en" sz="1200" u="none" cap="none" strike="noStrike">
                <a:solidFill>
                  <a:srgbClr val="007CB8"/>
                </a:solidFill>
                <a:latin typeface="Open Sans"/>
                <a:ea typeface="Open Sans"/>
                <a:cs typeface="Open Sans"/>
                <a:sym typeface="Open Sans"/>
              </a:rPr>
              <a:t> </a:t>
            </a:r>
            <a:r>
              <a:rPr i="0" lang="en" sz="1200" u="sng" cap="none" strike="noStrike">
                <a:solidFill>
                  <a:srgbClr val="007CB8"/>
                </a:solidFill>
                <a:latin typeface="Open Sans"/>
                <a:ea typeface="Open Sans"/>
                <a:cs typeface="Open Sans"/>
                <a:sym typeface="Open Sans"/>
                <a:hlinkClick r:id="rId4"/>
              </a:rPr>
              <a:t>www.118Group.com</a:t>
            </a:r>
            <a:br>
              <a:rPr b="1" lang="en" sz="1200">
                <a:solidFill>
                  <a:srgbClr val="007CB8"/>
                </a:solidFill>
                <a:latin typeface="Open Sans"/>
                <a:ea typeface="Open Sans"/>
                <a:cs typeface="Open Sans"/>
                <a:sym typeface="Open Sans"/>
              </a:rPr>
            </a:br>
            <a:r>
              <a:rPr b="1" i="0" lang="en" sz="1200" u="none" cap="none" strike="noStrike">
                <a:solidFill>
                  <a:srgbClr val="007CB8"/>
                </a:solidFill>
                <a:latin typeface="Open Sans"/>
                <a:ea typeface="Open Sans"/>
                <a:cs typeface="Open Sans"/>
                <a:sym typeface="Open Sans"/>
              </a:rPr>
              <a:t>Phone: </a:t>
            </a:r>
            <a:r>
              <a:rPr i="0" lang="en" sz="1200" u="none" cap="none" strike="noStrike">
                <a:solidFill>
                  <a:srgbClr val="007CB8"/>
                </a:solidFill>
                <a:latin typeface="Open Sans"/>
                <a:ea typeface="Open Sans"/>
                <a:cs typeface="Open Sans"/>
                <a:sym typeface="Open Sans"/>
              </a:rPr>
              <a:t>(508)</a:t>
            </a:r>
            <a:r>
              <a:rPr lang="en" sz="1200">
                <a:solidFill>
                  <a:srgbClr val="007CB8"/>
                </a:solidFill>
                <a:latin typeface="Open Sans"/>
                <a:ea typeface="Open Sans"/>
                <a:cs typeface="Open Sans"/>
                <a:sym typeface="Open Sans"/>
              </a:rPr>
              <a:t> 417</a:t>
            </a:r>
            <a:r>
              <a:rPr i="0" lang="en" sz="1200" u="none" cap="none" strike="noStrike">
                <a:solidFill>
                  <a:srgbClr val="007CB8"/>
                </a:solidFill>
                <a:latin typeface="Open Sans"/>
                <a:ea typeface="Open Sans"/>
                <a:cs typeface="Open Sans"/>
                <a:sym typeface="Open Sans"/>
              </a:rPr>
              <a:t>-</a:t>
            </a:r>
            <a:r>
              <a:rPr lang="en" sz="1200">
                <a:solidFill>
                  <a:srgbClr val="007CB8"/>
                </a:solidFill>
                <a:latin typeface="Open Sans"/>
                <a:ea typeface="Open Sans"/>
                <a:cs typeface="Open Sans"/>
                <a:sym typeface="Open Sans"/>
              </a:rPr>
              <a:t>4189</a:t>
            </a:r>
            <a:br>
              <a:rPr lang="en" sz="1200">
                <a:solidFill>
                  <a:srgbClr val="007CB8"/>
                </a:solidFill>
                <a:latin typeface="Open Sans"/>
                <a:ea typeface="Open Sans"/>
                <a:cs typeface="Open Sans"/>
                <a:sym typeface="Open Sans"/>
              </a:rPr>
            </a:br>
            <a:r>
              <a:rPr b="1" i="0" lang="en" sz="1200" u="none" cap="none" strike="noStrike">
                <a:solidFill>
                  <a:srgbClr val="007CB8"/>
                </a:solidFill>
                <a:latin typeface="Open Sans"/>
                <a:ea typeface="Open Sans"/>
                <a:cs typeface="Open Sans"/>
                <a:sym typeface="Open Sans"/>
              </a:rPr>
              <a:t>Email: </a:t>
            </a:r>
            <a:r>
              <a:rPr i="0" lang="en" sz="1200" u="none" cap="none" strike="noStrike">
                <a:solidFill>
                  <a:srgbClr val="007CB8"/>
                </a:solidFill>
                <a:latin typeface="Open Sans"/>
                <a:ea typeface="Open Sans"/>
                <a:cs typeface="Open Sans"/>
                <a:sym typeface="Open Sans"/>
              </a:rPr>
              <a:t>Team@118Group.com</a:t>
            </a:r>
            <a:endParaRPr sz="1200">
              <a:solidFill>
                <a:srgbClr val="007CB8"/>
              </a:solidFill>
              <a:latin typeface="Open Sans"/>
              <a:ea typeface="Open Sans"/>
              <a:cs typeface="Open Sans"/>
              <a:sym typeface="Open Sans"/>
            </a:endParaRPr>
          </a:p>
        </p:txBody>
      </p:sp>
      <p:pic>
        <p:nvPicPr>
          <p:cNvPr id="194" name="Google Shape;194;p26"/>
          <p:cNvPicPr preferRelativeResize="0"/>
          <p:nvPr/>
        </p:nvPicPr>
        <p:blipFill>
          <a:blip r:embed="rId5">
            <a:alphaModFix amt="55000"/>
          </a:blip>
          <a:stretch>
            <a:fillRect/>
          </a:stretch>
        </p:blipFill>
        <p:spPr>
          <a:xfrm>
            <a:off x="0" y="4481250"/>
            <a:ext cx="615503" cy="662250"/>
          </a:xfrm>
          <a:prstGeom prst="rect">
            <a:avLst/>
          </a:prstGeom>
          <a:noFill/>
          <a:ln>
            <a:noFill/>
          </a:ln>
        </p:spPr>
      </p:pic>
      <p:pic>
        <p:nvPicPr>
          <p:cNvPr id="195" name="Google Shape;195;p26"/>
          <p:cNvPicPr preferRelativeResize="0"/>
          <p:nvPr/>
        </p:nvPicPr>
        <p:blipFill rotWithShape="1">
          <a:blip r:embed="rId6">
            <a:alphaModFix amt="55000"/>
          </a:blip>
          <a:srcRect b="0" l="30953" r="0" t="22552"/>
          <a:stretch/>
        </p:blipFill>
        <p:spPr>
          <a:xfrm flipH="1">
            <a:off x="8261151" y="0"/>
            <a:ext cx="882849" cy="990301"/>
          </a:xfrm>
          <a:prstGeom prst="rect">
            <a:avLst/>
          </a:prstGeom>
          <a:noFill/>
          <a:ln>
            <a:noFill/>
          </a:ln>
        </p:spPr>
      </p:pic>
      <p:sp>
        <p:nvSpPr>
          <p:cNvPr id="196" name="Google Shape;196;p26"/>
          <p:cNvSpPr txBox="1"/>
          <p:nvPr/>
        </p:nvSpPr>
        <p:spPr>
          <a:xfrm>
            <a:off x="140775" y="270625"/>
            <a:ext cx="5210100" cy="840900"/>
          </a:xfrm>
          <a:prstGeom prst="rect">
            <a:avLst/>
          </a:prstGeom>
          <a:noFill/>
          <a:ln>
            <a:noFill/>
          </a:ln>
        </p:spPr>
        <p:txBody>
          <a:bodyPr anchorCtr="0" anchor="ctr" bIns="91425" lIns="91425" spcFirstLastPara="1" rIns="91425" wrap="square" tIns="91425">
            <a:noAutofit/>
          </a:bodyPr>
          <a:lstStyle/>
          <a:p>
            <a:pPr indent="0" lvl="0" marL="0" rtl="0" algn="ctr">
              <a:spcBef>
                <a:spcPts val="1600"/>
              </a:spcBef>
              <a:spcAft>
                <a:spcPts val="0"/>
              </a:spcAft>
              <a:buNone/>
            </a:pPr>
            <a:r>
              <a:rPr lang="en" sz="2400">
                <a:solidFill>
                  <a:srgbClr val="007CB8"/>
                </a:solidFill>
                <a:latin typeface="Montserrat"/>
                <a:ea typeface="Montserrat"/>
                <a:cs typeface="Montserrat"/>
                <a:sym typeface="Montserrat"/>
              </a:rPr>
              <a:t>Examples, Q&amp;A</a:t>
            </a:r>
            <a:endParaRPr/>
          </a:p>
        </p:txBody>
      </p:sp>
      <p:sp>
        <p:nvSpPr>
          <p:cNvPr id="197" name="Google Shape;197;p26"/>
          <p:cNvSpPr txBox="1"/>
          <p:nvPr/>
        </p:nvSpPr>
        <p:spPr>
          <a:xfrm>
            <a:off x="1169575" y="1295088"/>
            <a:ext cx="3000000" cy="89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rgbClr val="007CB8"/>
                </a:solidFill>
                <a:latin typeface="Montserrat"/>
                <a:ea typeface="Montserrat"/>
                <a:cs typeface="Montserrat"/>
                <a:sym typeface="Montserrat"/>
                <a:hlinkClick r:id="rId7"/>
              </a:rPr>
              <a:t>http://www.wowbao.com</a:t>
            </a:r>
            <a:endParaRPr>
              <a:solidFill>
                <a:srgbClr val="007CB8"/>
              </a:solidFill>
              <a:latin typeface="Montserrat"/>
              <a:ea typeface="Montserrat"/>
              <a:cs typeface="Montserrat"/>
              <a:sym typeface="Montserrat"/>
            </a:endParaRPr>
          </a:p>
          <a:p>
            <a:pPr indent="0" lvl="0" marL="0" rtl="0" algn="l">
              <a:spcBef>
                <a:spcPts val="0"/>
              </a:spcBef>
              <a:spcAft>
                <a:spcPts val="0"/>
              </a:spcAft>
              <a:buNone/>
            </a:pPr>
            <a:r>
              <a:rPr lang="en" u="sng">
                <a:solidFill>
                  <a:srgbClr val="007CB8"/>
                </a:solidFill>
                <a:latin typeface="Montserrat"/>
                <a:ea typeface="Montserrat"/>
                <a:cs typeface="Montserrat"/>
                <a:sym typeface="Montserrat"/>
                <a:hlinkClick r:id="rId8"/>
              </a:rPr>
              <a:t>https://www.marriott.com</a:t>
            </a:r>
            <a:endParaRPr>
              <a:solidFill>
                <a:srgbClr val="007CB8"/>
              </a:solidFill>
              <a:latin typeface="Montserrat"/>
              <a:ea typeface="Montserrat"/>
              <a:cs typeface="Montserrat"/>
              <a:sym typeface="Montserrat"/>
            </a:endParaRPr>
          </a:p>
          <a:p>
            <a:pPr indent="0" lvl="0" marL="0" rtl="0" algn="l">
              <a:spcBef>
                <a:spcPts val="0"/>
              </a:spcBef>
              <a:spcAft>
                <a:spcPts val="0"/>
              </a:spcAft>
              <a:buNone/>
            </a:pPr>
            <a:r>
              <a:rPr lang="en" u="sng">
                <a:solidFill>
                  <a:srgbClr val="007CB8"/>
                </a:solidFill>
                <a:latin typeface="Montserrat"/>
                <a:ea typeface="Montserrat"/>
                <a:cs typeface="Montserrat"/>
                <a:sym typeface="Montserrat"/>
                <a:hlinkClick r:id="rId9"/>
              </a:rPr>
              <a:t>http://metbostonlimo.com</a:t>
            </a:r>
            <a:endParaRPr>
              <a:solidFill>
                <a:srgbClr val="007CB8"/>
              </a:solidFill>
              <a:latin typeface="Montserrat"/>
              <a:ea typeface="Montserrat"/>
              <a:cs typeface="Montserrat"/>
              <a:sym typeface="Montserrat"/>
            </a:endParaRPr>
          </a:p>
          <a:p>
            <a:pPr indent="0" lvl="0" marL="0" rtl="0" algn="l">
              <a:spcBef>
                <a:spcPts val="0"/>
              </a:spcBef>
              <a:spcAft>
                <a:spcPts val="0"/>
              </a:spcAft>
              <a:buNone/>
            </a:pPr>
            <a:r>
              <a:rPr lang="en">
                <a:solidFill>
                  <a:srgbClr val="007CB8"/>
                </a:solidFill>
                <a:latin typeface="Montserrat"/>
                <a:ea typeface="Montserrat"/>
                <a:cs typeface="Montserrat"/>
                <a:sym typeface="Montserrat"/>
              </a:rPr>
              <a:t>https://www.parkcentralny.com</a:t>
            </a:r>
            <a:endParaRPr>
              <a:solidFill>
                <a:srgbClr val="007CB8"/>
              </a:solidFill>
              <a:latin typeface="Montserrat"/>
              <a:ea typeface="Montserrat"/>
              <a:cs typeface="Montserrat"/>
              <a:sym typeface="Montserrat"/>
            </a:endParaRPr>
          </a:p>
        </p:txBody>
      </p:sp>
      <p:pic>
        <p:nvPicPr>
          <p:cNvPr id="198" name="Google Shape;198;p26"/>
          <p:cNvPicPr preferRelativeResize="0"/>
          <p:nvPr/>
        </p:nvPicPr>
        <p:blipFill>
          <a:blip r:embed="rId10">
            <a:alphaModFix/>
          </a:blip>
          <a:stretch>
            <a:fillRect/>
          </a:stretch>
        </p:blipFill>
        <p:spPr>
          <a:xfrm>
            <a:off x="4648756" y="2922146"/>
            <a:ext cx="3527444" cy="62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type="title"/>
          </p:nvPr>
        </p:nvSpPr>
        <p:spPr>
          <a:xfrm>
            <a:off x="338350" y="345950"/>
            <a:ext cx="8222100" cy="62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Open Sans"/>
              <a:buNone/>
            </a:pPr>
            <a:r>
              <a:rPr i="0" lang="en" sz="3000" u="none" cap="none" strike="noStrike">
                <a:solidFill>
                  <a:srgbClr val="F48C8A"/>
                </a:solidFill>
                <a:latin typeface="Montserrat"/>
                <a:ea typeface="Montserrat"/>
                <a:cs typeface="Montserrat"/>
                <a:sym typeface="Montserrat"/>
              </a:rPr>
              <a:t>About </a:t>
            </a:r>
            <a:r>
              <a:rPr lang="en" sz="3000">
                <a:solidFill>
                  <a:srgbClr val="F48C8A"/>
                </a:solidFill>
                <a:latin typeface="Montserrat"/>
                <a:ea typeface="Montserrat"/>
                <a:cs typeface="Montserrat"/>
                <a:sym typeface="Montserrat"/>
              </a:rPr>
              <a:t>118GROUP</a:t>
            </a:r>
            <a:endParaRPr sz="3000">
              <a:solidFill>
                <a:srgbClr val="F48C8A"/>
              </a:solidFill>
              <a:latin typeface="Montserrat"/>
              <a:ea typeface="Montserrat"/>
              <a:cs typeface="Montserrat"/>
              <a:sym typeface="Montserrat"/>
            </a:endParaRPr>
          </a:p>
        </p:txBody>
      </p:sp>
      <p:sp>
        <p:nvSpPr>
          <p:cNvPr id="77" name="Google Shape;77;p14"/>
          <p:cNvSpPr txBox="1"/>
          <p:nvPr>
            <p:ph idx="1" type="body"/>
          </p:nvPr>
        </p:nvSpPr>
        <p:spPr>
          <a:xfrm>
            <a:off x="476375" y="1079650"/>
            <a:ext cx="6635100" cy="19332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5000"/>
              </a:lnSpc>
              <a:spcBef>
                <a:spcPts val="1600"/>
              </a:spcBef>
              <a:spcAft>
                <a:spcPts val="0"/>
              </a:spcAft>
              <a:buClr>
                <a:srgbClr val="007CB8"/>
              </a:buClr>
              <a:buSzPts val="1800"/>
              <a:buFont typeface="Montserrat"/>
              <a:buAutoNum type="arabicPeriod"/>
            </a:pPr>
            <a:r>
              <a:rPr lang="en">
                <a:solidFill>
                  <a:srgbClr val="007CB8"/>
                </a:solidFill>
                <a:latin typeface="Montserrat"/>
                <a:ea typeface="Montserrat"/>
                <a:cs typeface="Montserrat"/>
                <a:sym typeface="Montserrat"/>
              </a:rPr>
              <a:t>Who We Are</a:t>
            </a:r>
            <a:endParaRPr>
              <a:solidFill>
                <a:srgbClr val="007CB8"/>
              </a:solidFill>
              <a:latin typeface="Montserrat"/>
              <a:ea typeface="Montserrat"/>
              <a:cs typeface="Montserrat"/>
              <a:sym typeface="Montserrat"/>
            </a:endParaRPr>
          </a:p>
          <a:p>
            <a:pPr indent="-228600" lvl="0" marL="457200" marR="0" rtl="0" algn="l">
              <a:lnSpc>
                <a:spcPct val="115000"/>
              </a:lnSpc>
              <a:spcBef>
                <a:spcPts val="1600"/>
              </a:spcBef>
              <a:spcAft>
                <a:spcPts val="0"/>
              </a:spcAft>
              <a:buClr>
                <a:srgbClr val="007CB8"/>
              </a:buClr>
              <a:buSzPts val="1800"/>
              <a:buFont typeface="Montserrat"/>
              <a:buAutoNum type="arabicPeriod"/>
            </a:pPr>
            <a:r>
              <a:rPr lang="en">
                <a:solidFill>
                  <a:srgbClr val="007CB8"/>
                </a:solidFill>
                <a:latin typeface="Montserrat"/>
                <a:ea typeface="Montserrat"/>
                <a:cs typeface="Montserrat"/>
                <a:sym typeface="Montserrat"/>
              </a:rPr>
              <a:t>Why are We Here</a:t>
            </a:r>
            <a:endParaRPr>
              <a:solidFill>
                <a:srgbClr val="007CB8"/>
              </a:solidFill>
              <a:latin typeface="Montserrat"/>
              <a:ea typeface="Montserrat"/>
              <a:cs typeface="Montserrat"/>
              <a:sym typeface="Montserrat"/>
            </a:endParaRPr>
          </a:p>
          <a:p>
            <a:pPr indent="-228600" lvl="0" marL="457200" marR="0" rtl="0" algn="l">
              <a:lnSpc>
                <a:spcPct val="115000"/>
              </a:lnSpc>
              <a:spcBef>
                <a:spcPts val="1600"/>
              </a:spcBef>
              <a:spcAft>
                <a:spcPts val="0"/>
              </a:spcAft>
              <a:buClr>
                <a:srgbClr val="007CB8"/>
              </a:buClr>
              <a:buSzPts val="1800"/>
              <a:buFont typeface="Montserrat"/>
              <a:buAutoNum type="arabicPeriod"/>
            </a:pPr>
            <a:r>
              <a:rPr lang="en">
                <a:solidFill>
                  <a:srgbClr val="007CB8"/>
                </a:solidFill>
                <a:latin typeface="Montserrat"/>
                <a:ea typeface="Montserrat"/>
                <a:cs typeface="Montserrat"/>
                <a:sym typeface="Montserrat"/>
              </a:rPr>
              <a:t>This will be PAINFULLY obvious.</a:t>
            </a:r>
            <a:endParaRPr>
              <a:solidFill>
                <a:srgbClr val="007CB8"/>
              </a:solidFill>
              <a:latin typeface="Montserrat"/>
              <a:ea typeface="Montserrat"/>
              <a:cs typeface="Montserrat"/>
              <a:sym typeface="Montserrat"/>
            </a:endParaRPr>
          </a:p>
          <a:p>
            <a:pPr indent="-228600" lvl="0" marL="457200" marR="0" rtl="0" algn="l">
              <a:lnSpc>
                <a:spcPct val="115000"/>
              </a:lnSpc>
              <a:spcBef>
                <a:spcPts val="1600"/>
              </a:spcBef>
              <a:spcAft>
                <a:spcPts val="0"/>
              </a:spcAft>
              <a:buClr>
                <a:srgbClr val="007CB8"/>
              </a:buClr>
              <a:buSzPts val="1800"/>
              <a:buFont typeface="Montserrat"/>
              <a:buAutoNum type="arabicPeriod"/>
            </a:pPr>
            <a:r>
              <a:rPr lang="en">
                <a:solidFill>
                  <a:srgbClr val="007CB8"/>
                </a:solidFill>
                <a:latin typeface="Montserrat"/>
                <a:ea typeface="Montserrat"/>
                <a:cs typeface="Montserrat"/>
                <a:sym typeface="Montserrat"/>
              </a:rPr>
              <a:t>Information Sources: </a:t>
            </a:r>
            <a:endParaRPr>
              <a:solidFill>
                <a:srgbClr val="007CB8"/>
              </a:solidFill>
              <a:latin typeface="Montserrat"/>
              <a:ea typeface="Montserrat"/>
              <a:cs typeface="Montserrat"/>
              <a:sym typeface="Montserrat"/>
            </a:endParaRPr>
          </a:p>
        </p:txBody>
      </p:sp>
      <p:pic>
        <p:nvPicPr>
          <p:cNvPr id="78" name="Google Shape;78;p14"/>
          <p:cNvPicPr preferRelativeResize="0"/>
          <p:nvPr/>
        </p:nvPicPr>
        <p:blipFill rotWithShape="1">
          <a:blip r:embed="rId3">
            <a:alphaModFix/>
          </a:blip>
          <a:srcRect b="0" l="0" r="0" t="0"/>
          <a:stretch/>
        </p:blipFill>
        <p:spPr>
          <a:xfrm>
            <a:off x="2102225" y="3710225"/>
            <a:ext cx="1428600" cy="409500"/>
          </a:xfrm>
          <a:prstGeom prst="rect">
            <a:avLst/>
          </a:prstGeom>
          <a:noFill/>
          <a:ln>
            <a:noFill/>
          </a:ln>
        </p:spPr>
      </p:pic>
      <p:pic>
        <p:nvPicPr>
          <p:cNvPr id="79" name="Google Shape;79;p14"/>
          <p:cNvPicPr preferRelativeResize="0"/>
          <p:nvPr/>
        </p:nvPicPr>
        <p:blipFill rotWithShape="1">
          <a:blip r:embed="rId4">
            <a:alphaModFix/>
          </a:blip>
          <a:srcRect b="0" l="0" r="0" t="0"/>
          <a:stretch/>
        </p:blipFill>
        <p:spPr>
          <a:xfrm>
            <a:off x="4805000" y="3757850"/>
            <a:ext cx="1752600" cy="438300"/>
          </a:xfrm>
          <a:prstGeom prst="rect">
            <a:avLst/>
          </a:prstGeom>
          <a:noFill/>
          <a:ln>
            <a:noFill/>
          </a:ln>
        </p:spPr>
      </p:pic>
      <p:pic>
        <p:nvPicPr>
          <p:cNvPr id="80" name="Google Shape;80;p14"/>
          <p:cNvPicPr preferRelativeResize="0"/>
          <p:nvPr/>
        </p:nvPicPr>
        <p:blipFill rotWithShape="1">
          <a:blip r:embed="rId5">
            <a:alphaModFix/>
          </a:blip>
          <a:srcRect b="0" l="0" r="0" t="0"/>
          <a:stretch/>
        </p:blipFill>
        <p:spPr>
          <a:xfrm>
            <a:off x="405429" y="3605447"/>
            <a:ext cx="1428600" cy="566700"/>
          </a:xfrm>
          <a:prstGeom prst="rect">
            <a:avLst/>
          </a:prstGeom>
          <a:noFill/>
          <a:ln>
            <a:noFill/>
          </a:ln>
        </p:spPr>
      </p:pic>
      <p:pic>
        <p:nvPicPr>
          <p:cNvPr id="81" name="Google Shape;81;p14"/>
          <p:cNvPicPr preferRelativeResize="0"/>
          <p:nvPr/>
        </p:nvPicPr>
        <p:blipFill rotWithShape="1">
          <a:blip r:embed="rId6">
            <a:alphaModFix/>
          </a:blip>
          <a:srcRect b="0" l="0" r="0" t="0"/>
          <a:stretch/>
        </p:blipFill>
        <p:spPr>
          <a:xfrm>
            <a:off x="6925874" y="3575200"/>
            <a:ext cx="1515300" cy="625200"/>
          </a:xfrm>
          <a:prstGeom prst="rect">
            <a:avLst/>
          </a:prstGeom>
          <a:noFill/>
          <a:ln>
            <a:noFill/>
          </a:ln>
        </p:spPr>
      </p:pic>
      <p:pic>
        <p:nvPicPr>
          <p:cNvPr id="82" name="Google Shape;82;p14"/>
          <p:cNvPicPr preferRelativeResize="0"/>
          <p:nvPr/>
        </p:nvPicPr>
        <p:blipFill rotWithShape="1">
          <a:blip r:embed="rId7">
            <a:alphaModFix/>
          </a:blip>
          <a:srcRect b="0" l="0" r="0" t="0"/>
          <a:stretch/>
        </p:blipFill>
        <p:spPr>
          <a:xfrm>
            <a:off x="3789626" y="3529249"/>
            <a:ext cx="699900" cy="699000"/>
          </a:xfrm>
          <a:prstGeom prst="rect">
            <a:avLst/>
          </a:prstGeom>
          <a:noFill/>
          <a:ln>
            <a:noFill/>
          </a:ln>
        </p:spPr>
      </p:pic>
      <p:sp>
        <p:nvSpPr>
          <p:cNvPr id="83" name="Google Shape;83;p14"/>
          <p:cNvSpPr txBox="1"/>
          <p:nvPr>
            <p:ph idx="1" type="body"/>
          </p:nvPr>
        </p:nvSpPr>
        <p:spPr>
          <a:xfrm>
            <a:off x="651450" y="4283525"/>
            <a:ext cx="8371800" cy="81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Arial"/>
              <a:buNone/>
            </a:pPr>
            <a:r>
              <a:rPr b="0" i="1" lang="en" sz="1200" u="none" cap="none" strike="noStrike">
                <a:solidFill>
                  <a:schemeClr val="dk2"/>
                </a:solidFill>
                <a:latin typeface="Arial"/>
                <a:ea typeface="Arial"/>
                <a:cs typeface="Arial"/>
                <a:sym typeface="Arial"/>
              </a:rPr>
              <a:t>TIP: Stats and studies are not the Gospel. They evolve over time. View them as guidelines. Use your best judgement for what applies to you. </a:t>
            </a:r>
            <a:r>
              <a:rPr i="1" lang="en" sz="1200"/>
              <a:t>Your customers feedback will always be your best Analytic!</a:t>
            </a:r>
            <a:endParaRPr/>
          </a:p>
        </p:txBody>
      </p:sp>
      <p:pic>
        <p:nvPicPr>
          <p:cNvPr id="84" name="Google Shape;84;p14"/>
          <p:cNvPicPr preferRelativeResize="0"/>
          <p:nvPr/>
        </p:nvPicPr>
        <p:blipFill>
          <a:blip r:embed="rId8">
            <a:alphaModFix amt="55000"/>
          </a:blip>
          <a:stretch>
            <a:fillRect/>
          </a:stretch>
        </p:blipFill>
        <p:spPr>
          <a:xfrm>
            <a:off x="0" y="4481250"/>
            <a:ext cx="615503" cy="662250"/>
          </a:xfrm>
          <a:prstGeom prst="rect">
            <a:avLst/>
          </a:prstGeom>
          <a:noFill/>
          <a:ln>
            <a:noFill/>
          </a:ln>
        </p:spPr>
      </p:pic>
      <p:pic>
        <p:nvPicPr>
          <p:cNvPr id="85" name="Google Shape;85;p14"/>
          <p:cNvPicPr preferRelativeResize="0"/>
          <p:nvPr/>
        </p:nvPicPr>
        <p:blipFill rotWithShape="1">
          <a:blip r:embed="rId9">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5"/>
          <p:cNvSpPr txBox="1"/>
          <p:nvPr>
            <p:ph type="title"/>
          </p:nvPr>
        </p:nvSpPr>
        <p:spPr>
          <a:xfrm>
            <a:off x="338350" y="345950"/>
            <a:ext cx="8222100" cy="62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Open Sans"/>
              <a:buNone/>
            </a:pPr>
            <a:r>
              <a:rPr lang="en" sz="3000">
                <a:solidFill>
                  <a:srgbClr val="F48C8A"/>
                </a:solidFill>
                <a:latin typeface="Montserrat"/>
                <a:ea typeface="Montserrat"/>
                <a:cs typeface="Montserrat"/>
                <a:sym typeface="Montserrat"/>
              </a:rPr>
              <a:t>Define: “Effective” </a:t>
            </a:r>
            <a:endParaRPr sz="3000">
              <a:solidFill>
                <a:srgbClr val="F48C8A"/>
              </a:solidFill>
              <a:latin typeface="Montserrat"/>
              <a:ea typeface="Montserrat"/>
              <a:cs typeface="Montserrat"/>
              <a:sym typeface="Montserrat"/>
            </a:endParaRPr>
          </a:p>
        </p:txBody>
      </p:sp>
      <p:pic>
        <p:nvPicPr>
          <p:cNvPr id="91" name="Google Shape;91;p15"/>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92" name="Google Shape;92;p15"/>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graphicFrame>
        <p:nvGraphicFramePr>
          <p:cNvPr id="93" name="Google Shape;93;p15"/>
          <p:cNvGraphicFramePr/>
          <p:nvPr/>
        </p:nvGraphicFramePr>
        <p:xfrm>
          <a:off x="304800" y="304800"/>
          <a:ext cx="3000000" cy="3000000"/>
        </p:xfrm>
        <a:graphic>
          <a:graphicData uri="http://schemas.openxmlformats.org/drawingml/2006/table">
            <a:tbl>
              <a:tblPr>
                <a:noFill/>
                <a:tableStyleId>{30B75B30-BD7C-4457-A873-EB90BECBB16F}</a:tableStyleId>
              </a:tblPr>
              <a:tblGrid>
                <a:gridCol w="28575"/>
                <a:gridCol w="1905000"/>
              </a:tblGrid>
              <a:tr h="171450">
                <a:tc>
                  <a:txBody>
                    <a:bodyPr>
                      <a:noAutofit/>
                    </a:bodyPr>
                    <a:lstStyle/>
                    <a:p>
                      <a:pPr indent="0" lvl="0" marL="0" rtl="0" algn="l">
                        <a:spcBef>
                          <a:spcPts val="0"/>
                        </a:spcBef>
                        <a:spcAft>
                          <a:spcPts val="0"/>
                        </a:spcAft>
                        <a:buNone/>
                      </a:pPr>
                      <a:r>
                        <a:t/>
                      </a:r>
                      <a:endParaRPr/>
                    </a:p>
                  </a:txBody>
                  <a:tcPr marT="91425" marB="91425" marR="2857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94" name="Google Shape;94;p15"/>
          <p:cNvGraphicFramePr/>
          <p:nvPr/>
        </p:nvGraphicFramePr>
        <p:xfrm>
          <a:off x="457200" y="457200"/>
          <a:ext cx="3000000" cy="3000000"/>
        </p:xfrm>
        <a:graphic>
          <a:graphicData uri="http://schemas.openxmlformats.org/drawingml/2006/table">
            <a:tbl>
              <a:tblPr>
                <a:noFill/>
                <a:tableStyleId>{30B75B30-BD7C-4457-A873-EB90BECBB16F}</a:tableStyleId>
              </a:tblPr>
              <a:tblGrid>
                <a:gridCol w="28575"/>
                <a:gridCol w="38100"/>
              </a:tblGrid>
              <a:tr h="171450">
                <a:tc>
                  <a:txBody>
                    <a:bodyPr>
                      <a:noAutofit/>
                    </a:bodyPr>
                    <a:lstStyle/>
                    <a:p>
                      <a:pPr indent="0" lvl="0" marL="0" rtl="0" algn="l">
                        <a:spcBef>
                          <a:spcPts val="0"/>
                        </a:spcBef>
                        <a:spcAft>
                          <a:spcPts val="0"/>
                        </a:spcAft>
                        <a:buNone/>
                      </a:pPr>
                      <a:r>
                        <a:t/>
                      </a:r>
                      <a:endParaRPr/>
                    </a:p>
                  </a:txBody>
                  <a:tcPr marT="91425" marB="91425" marR="2857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95" name="Google Shape;95;p15"/>
          <p:cNvGraphicFramePr/>
          <p:nvPr/>
        </p:nvGraphicFramePr>
        <p:xfrm>
          <a:off x="609600" y="609600"/>
          <a:ext cx="3000000" cy="3000000"/>
        </p:xfrm>
        <a:graphic>
          <a:graphicData uri="http://schemas.openxmlformats.org/drawingml/2006/table">
            <a:tbl>
              <a:tblPr>
                <a:noFill/>
                <a:tableStyleId>{30B75B30-BD7C-4457-A873-EB90BECBB16F}</a:tableStyleId>
              </a:tblPr>
              <a:tblGrid>
                <a:gridCol w="28575"/>
                <a:gridCol w="1905000"/>
              </a:tblGrid>
              <a:tr h="171450">
                <a:tc>
                  <a:txBody>
                    <a:bodyPr>
                      <a:noAutofit/>
                    </a:bodyPr>
                    <a:lstStyle/>
                    <a:p>
                      <a:pPr indent="0" lvl="0" marL="0" rtl="0" algn="l">
                        <a:spcBef>
                          <a:spcPts val="0"/>
                        </a:spcBef>
                        <a:spcAft>
                          <a:spcPts val="0"/>
                        </a:spcAft>
                        <a:buNone/>
                      </a:pPr>
                      <a:r>
                        <a:t/>
                      </a:r>
                      <a:endParaRPr/>
                    </a:p>
                  </a:txBody>
                  <a:tcPr marT="91425" marB="91425" marR="2857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
        <p:nvSpPr>
          <p:cNvPr id="96" name="Google Shape;96;p15"/>
          <p:cNvSpPr txBox="1"/>
          <p:nvPr/>
        </p:nvSpPr>
        <p:spPr>
          <a:xfrm>
            <a:off x="485775" y="1091125"/>
            <a:ext cx="76575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1800">
                <a:solidFill>
                  <a:srgbClr val="007CB8"/>
                </a:solidFill>
                <a:latin typeface="Montserrat"/>
                <a:ea typeface="Montserrat"/>
                <a:cs typeface="Montserrat"/>
                <a:sym typeface="Montserrat"/>
              </a:rPr>
              <a:t>A</a:t>
            </a:r>
            <a:r>
              <a:rPr b="1" i="1" lang="en" sz="1800">
                <a:solidFill>
                  <a:srgbClr val="007CB8"/>
                </a:solidFill>
                <a:latin typeface="Montserrat"/>
                <a:ea typeface="Montserrat"/>
                <a:cs typeface="Montserrat"/>
                <a:sym typeface="Montserrat"/>
              </a:rPr>
              <a:t>djective</a:t>
            </a:r>
            <a:endParaRPr b="1" i="1" sz="1800">
              <a:solidFill>
                <a:srgbClr val="007CB8"/>
              </a:solidFill>
              <a:latin typeface="Montserrat"/>
              <a:ea typeface="Montserrat"/>
              <a:cs typeface="Montserrat"/>
              <a:sym typeface="Montserrat"/>
            </a:endParaRPr>
          </a:p>
          <a:p>
            <a:pPr indent="0" lvl="0" marL="0" rtl="0" algn="l">
              <a:spcBef>
                <a:spcPts val="0"/>
              </a:spcBef>
              <a:spcAft>
                <a:spcPts val="0"/>
              </a:spcAft>
              <a:buNone/>
            </a:pPr>
            <a:r>
              <a:t/>
            </a:r>
            <a:endParaRPr b="1" i="1" sz="1800">
              <a:solidFill>
                <a:srgbClr val="007CB8"/>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7CB8"/>
              </a:buClr>
              <a:buSzPts val="1800"/>
              <a:buFont typeface="Montserrat"/>
              <a:buAutoNum type="arabicPeriod"/>
            </a:pPr>
            <a:r>
              <a:rPr lang="en" sz="1800">
                <a:solidFill>
                  <a:srgbClr val="007CB8"/>
                </a:solidFill>
                <a:latin typeface="Montserrat"/>
                <a:ea typeface="Montserrat"/>
                <a:cs typeface="Montserrat"/>
                <a:sym typeface="Montserrat"/>
              </a:rPr>
              <a:t>successful in producing a desired or intended result.</a:t>
            </a:r>
            <a:endParaRPr sz="1800">
              <a:solidFill>
                <a:srgbClr val="007CB8"/>
              </a:solidFill>
              <a:latin typeface="Montserrat"/>
              <a:ea typeface="Montserrat"/>
              <a:cs typeface="Montserrat"/>
              <a:sym typeface="Montserrat"/>
            </a:endParaRPr>
          </a:p>
          <a:p>
            <a:pPr indent="-342900" lvl="0" marL="457200" rtl="0" algn="l">
              <a:lnSpc>
                <a:spcPct val="115000"/>
              </a:lnSpc>
              <a:spcBef>
                <a:spcPts val="1000"/>
              </a:spcBef>
              <a:spcAft>
                <a:spcPts val="0"/>
              </a:spcAft>
              <a:buClr>
                <a:srgbClr val="007CB8"/>
              </a:buClr>
              <a:buSzPts val="1800"/>
              <a:buFont typeface="Montserrat"/>
              <a:buAutoNum type="arabicPeriod"/>
            </a:pPr>
            <a:r>
              <a:rPr lang="en" sz="1800">
                <a:solidFill>
                  <a:srgbClr val="007CB8"/>
                </a:solidFill>
                <a:latin typeface="Montserrat"/>
                <a:ea typeface="Montserrat"/>
                <a:cs typeface="Montserrat"/>
                <a:sym typeface="Montserrat"/>
              </a:rPr>
              <a:t>fulfilling a specified function in fact, though not formally acknowledged as such.</a:t>
            </a:r>
            <a:endParaRPr sz="1800">
              <a:solidFill>
                <a:srgbClr val="007CB8"/>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800">
              <a:solidFill>
                <a:srgbClr val="007CB8"/>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800">
              <a:solidFill>
                <a:srgbClr val="007CB8"/>
              </a:solidFill>
              <a:latin typeface="Montserrat"/>
              <a:ea typeface="Montserrat"/>
              <a:cs typeface="Montserrat"/>
              <a:sym typeface="Montserrat"/>
            </a:endParaRPr>
          </a:p>
          <a:p>
            <a:pPr indent="-228600" lvl="0" marL="647700" rtl="0" algn="l">
              <a:lnSpc>
                <a:spcPct val="115000"/>
              </a:lnSpc>
              <a:spcBef>
                <a:spcPts val="0"/>
              </a:spcBef>
              <a:spcAft>
                <a:spcPts val="0"/>
              </a:spcAft>
              <a:buClr>
                <a:schemeClr val="dk1"/>
              </a:buClr>
              <a:buSzPts val="1100"/>
              <a:buFont typeface="Arial"/>
              <a:buNone/>
            </a:pPr>
            <a:r>
              <a:rPr lang="en" sz="1800">
                <a:solidFill>
                  <a:srgbClr val="007CB8"/>
                </a:solidFill>
                <a:latin typeface="Montserrat"/>
                <a:ea typeface="Montserrat"/>
                <a:cs typeface="Montserrat"/>
                <a:sym typeface="Montserrat"/>
              </a:rPr>
              <a:t>Synonyms: successful, effectual, potent, powerful</a:t>
            </a:r>
            <a:endParaRPr sz="1800">
              <a:solidFill>
                <a:srgbClr val="007CB8"/>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6"/>
          <p:cNvSpPr txBox="1"/>
          <p:nvPr>
            <p:ph idx="2" type="body"/>
          </p:nvPr>
        </p:nvSpPr>
        <p:spPr>
          <a:xfrm>
            <a:off x="1434100" y="168475"/>
            <a:ext cx="7594500" cy="507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400">
                <a:solidFill>
                  <a:srgbClr val="F48C8A"/>
                </a:solidFill>
                <a:latin typeface="Montserrat"/>
                <a:ea typeface="Montserrat"/>
                <a:cs typeface="Montserrat"/>
                <a:sym typeface="Montserrat"/>
              </a:rPr>
              <a:t>Pillars of an Effective Website</a:t>
            </a:r>
            <a:endParaRPr b="1" sz="2400">
              <a:solidFill>
                <a:srgbClr val="F48C8A"/>
              </a:solidFill>
              <a:latin typeface="Montserrat"/>
              <a:ea typeface="Montserrat"/>
              <a:cs typeface="Montserrat"/>
              <a:sym typeface="Montserrat"/>
            </a:endParaRPr>
          </a:p>
        </p:txBody>
      </p:sp>
      <p:sp>
        <p:nvSpPr>
          <p:cNvPr id="102" name="Google Shape;102;p16"/>
          <p:cNvSpPr txBox="1"/>
          <p:nvPr>
            <p:ph idx="2" type="body"/>
          </p:nvPr>
        </p:nvSpPr>
        <p:spPr>
          <a:xfrm>
            <a:off x="909250" y="-235875"/>
            <a:ext cx="2398200" cy="1635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9600">
                <a:solidFill>
                  <a:srgbClr val="F48C8A"/>
                </a:solidFill>
                <a:latin typeface="Montserrat"/>
                <a:ea typeface="Montserrat"/>
                <a:cs typeface="Montserrat"/>
                <a:sym typeface="Montserrat"/>
              </a:rPr>
              <a:t>4</a:t>
            </a:r>
            <a:endParaRPr b="1" sz="9600">
              <a:solidFill>
                <a:srgbClr val="F48C8A"/>
              </a:solidFill>
              <a:latin typeface="Montserrat"/>
              <a:ea typeface="Montserrat"/>
              <a:cs typeface="Montserrat"/>
              <a:sym typeface="Montserrat"/>
            </a:endParaRPr>
          </a:p>
        </p:txBody>
      </p:sp>
      <p:pic>
        <p:nvPicPr>
          <p:cNvPr id="103" name="Google Shape;103;p16"/>
          <p:cNvPicPr preferRelativeResize="0"/>
          <p:nvPr/>
        </p:nvPicPr>
        <p:blipFill rotWithShape="1">
          <a:blip r:embed="rId3">
            <a:alphaModFix amt="55000"/>
          </a:blip>
          <a:srcRect b="0" l="30953" r="0" t="22552"/>
          <a:stretch/>
        </p:blipFill>
        <p:spPr>
          <a:xfrm flipH="1">
            <a:off x="8261151" y="0"/>
            <a:ext cx="882849" cy="990301"/>
          </a:xfrm>
          <a:prstGeom prst="rect">
            <a:avLst/>
          </a:prstGeom>
          <a:noFill/>
          <a:ln>
            <a:noFill/>
          </a:ln>
        </p:spPr>
      </p:pic>
      <p:sp>
        <p:nvSpPr>
          <p:cNvPr id="104" name="Google Shape;104;p16"/>
          <p:cNvSpPr/>
          <p:nvPr/>
        </p:nvSpPr>
        <p:spPr>
          <a:xfrm>
            <a:off x="645900" y="1385745"/>
            <a:ext cx="1470600" cy="2795100"/>
          </a:xfrm>
          <a:prstGeom prst="rect">
            <a:avLst/>
          </a:prstGeom>
          <a:solidFill>
            <a:srgbClr val="F48C8A"/>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ph type="title"/>
          </p:nvPr>
        </p:nvSpPr>
        <p:spPr>
          <a:xfrm>
            <a:off x="357522" y="2185757"/>
            <a:ext cx="2060700" cy="625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Open Sans"/>
              <a:buNone/>
            </a:pPr>
            <a:r>
              <a:rPr lang="en" sz="1800">
                <a:solidFill>
                  <a:srgbClr val="FFFFFF"/>
                </a:solidFill>
                <a:latin typeface="Montserrat"/>
                <a:ea typeface="Montserrat"/>
                <a:cs typeface="Montserrat"/>
                <a:sym typeface="Montserrat"/>
              </a:rPr>
              <a:t>Positioning</a:t>
            </a:r>
            <a:endParaRPr sz="1800">
              <a:solidFill>
                <a:srgbClr val="FFFFFF"/>
              </a:solidFill>
              <a:latin typeface="Montserrat"/>
              <a:ea typeface="Montserrat"/>
              <a:cs typeface="Montserrat"/>
              <a:sym typeface="Montserrat"/>
            </a:endParaRPr>
          </a:p>
        </p:txBody>
      </p:sp>
      <p:sp>
        <p:nvSpPr>
          <p:cNvPr id="106" name="Google Shape;106;p16"/>
          <p:cNvSpPr/>
          <p:nvPr/>
        </p:nvSpPr>
        <p:spPr>
          <a:xfrm>
            <a:off x="2724000" y="1393770"/>
            <a:ext cx="1470600" cy="2795100"/>
          </a:xfrm>
          <a:prstGeom prst="rect">
            <a:avLst/>
          </a:prstGeom>
          <a:solidFill>
            <a:srgbClr val="007CB8"/>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txBox="1"/>
          <p:nvPr>
            <p:ph type="title"/>
          </p:nvPr>
        </p:nvSpPr>
        <p:spPr>
          <a:xfrm>
            <a:off x="2545201" y="2163845"/>
            <a:ext cx="1828200" cy="625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Open Sans"/>
              <a:buNone/>
            </a:pPr>
            <a:r>
              <a:rPr lang="en" sz="1800">
                <a:solidFill>
                  <a:srgbClr val="FFFFFF"/>
                </a:solidFill>
                <a:latin typeface="Montserrat"/>
                <a:ea typeface="Montserrat"/>
                <a:cs typeface="Montserrat"/>
                <a:sym typeface="Montserrat"/>
              </a:rPr>
              <a:t>Best</a:t>
            </a:r>
            <a:endParaRPr sz="1800">
              <a:solidFill>
                <a:srgbClr val="FFFFFF"/>
              </a:solidFill>
              <a:latin typeface="Montserrat"/>
              <a:ea typeface="Montserrat"/>
              <a:cs typeface="Montserrat"/>
              <a:sym typeface="Montserrat"/>
            </a:endParaRPr>
          </a:p>
          <a:p>
            <a:pPr indent="0" lvl="0" marL="0" marR="0" rtl="0" algn="ctr">
              <a:lnSpc>
                <a:spcPct val="115000"/>
              </a:lnSpc>
              <a:spcBef>
                <a:spcPts val="0"/>
              </a:spcBef>
              <a:spcAft>
                <a:spcPts val="0"/>
              </a:spcAft>
              <a:buClr>
                <a:schemeClr val="dk1"/>
              </a:buClr>
              <a:buFont typeface="Open Sans"/>
              <a:buNone/>
            </a:pPr>
            <a:r>
              <a:rPr lang="en" sz="1800">
                <a:solidFill>
                  <a:srgbClr val="FFFFFF"/>
                </a:solidFill>
                <a:latin typeface="Montserrat"/>
                <a:ea typeface="Montserrat"/>
                <a:cs typeface="Montserrat"/>
                <a:sym typeface="Montserrat"/>
              </a:rPr>
              <a:t>Practices</a:t>
            </a:r>
            <a:endParaRPr sz="1800">
              <a:solidFill>
                <a:srgbClr val="FFFFFF"/>
              </a:solidFill>
              <a:latin typeface="Montserrat"/>
              <a:ea typeface="Montserrat"/>
              <a:cs typeface="Montserrat"/>
              <a:sym typeface="Montserrat"/>
            </a:endParaRPr>
          </a:p>
        </p:txBody>
      </p:sp>
      <p:sp>
        <p:nvSpPr>
          <p:cNvPr id="108" name="Google Shape;108;p16"/>
          <p:cNvSpPr/>
          <p:nvPr/>
        </p:nvSpPr>
        <p:spPr>
          <a:xfrm>
            <a:off x="4837810" y="1398045"/>
            <a:ext cx="1470600" cy="2795100"/>
          </a:xfrm>
          <a:prstGeom prst="rect">
            <a:avLst/>
          </a:prstGeom>
          <a:solidFill>
            <a:srgbClr val="F48C8A"/>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txBox="1"/>
          <p:nvPr>
            <p:ph type="title"/>
          </p:nvPr>
        </p:nvSpPr>
        <p:spPr>
          <a:xfrm>
            <a:off x="4663224" y="2155283"/>
            <a:ext cx="1828200" cy="625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Open Sans"/>
              <a:buNone/>
            </a:pPr>
            <a:r>
              <a:rPr lang="en" sz="1800">
                <a:solidFill>
                  <a:srgbClr val="FFFFFF"/>
                </a:solidFill>
                <a:latin typeface="Montserrat"/>
                <a:ea typeface="Montserrat"/>
                <a:cs typeface="Montserrat"/>
                <a:sym typeface="Montserrat"/>
              </a:rPr>
              <a:t>Creativity</a:t>
            </a:r>
            <a:endParaRPr sz="1800">
              <a:solidFill>
                <a:srgbClr val="FFFFFF"/>
              </a:solidFill>
              <a:latin typeface="Montserrat"/>
              <a:ea typeface="Montserrat"/>
              <a:cs typeface="Montserrat"/>
              <a:sym typeface="Montserrat"/>
            </a:endParaRPr>
          </a:p>
        </p:txBody>
      </p:sp>
      <p:sp>
        <p:nvSpPr>
          <p:cNvPr id="110" name="Google Shape;110;p16"/>
          <p:cNvSpPr/>
          <p:nvPr/>
        </p:nvSpPr>
        <p:spPr>
          <a:xfrm>
            <a:off x="6996875" y="1393945"/>
            <a:ext cx="1470600" cy="2795100"/>
          </a:xfrm>
          <a:prstGeom prst="rect">
            <a:avLst/>
          </a:prstGeom>
          <a:solidFill>
            <a:srgbClr val="007CB8"/>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txBox="1"/>
          <p:nvPr>
            <p:ph type="title"/>
          </p:nvPr>
        </p:nvSpPr>
        <p:spPr>
          <a:xfrm>
            <a:off x="6772807" y="2119720"/>
            <a:ext cx="1828200" cy="625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Open Sans"/>
              <a:buNone/>
            </a:pPr>
            <a:r>
              <a:rPr lang="en" sz="1800">
                <a:solidFill>
                  <a:srgbClr val="FFFFFF"/>
                </a:solidFill>
                <a:latin typeface="Montserrat"/>
                <a:ea typeface="Montserrat"/>
                <a:cs typeface="Montserrat"/>
                <a:sym typeface="Montserrat"/>
              </a:rPr>
              <a:t>Sanity</a:t>
            </a:r>
            <a:endParaRPr sz="1800">
              <a:solidFill>
                <a:srgbClr val="FFFFFF"/>
              </a:solidFill>
              <a:latin typeface="Montserrat"/>
              <a:ea typeface="Montserrat"/>
              <a:cs typeface="Montserrat"/>
              <a:sym typeface="Montserrat"/>
            </a:endParaRPr>
          </a:p>
          <a:p>
            <a:pPr indent="0" lvl="0" marL="0" marR="0" rtl="0" algn="ctr">
              <a:lnSpc>
                <a:spcPct val="115000"/>
              </a:lnSpc>
              <a:spcBef>
                <a:spcPts val="0"/>
              </a:spcBef>
              <a:spcAft>
                <a:spcPts val="0"/>
              </a:spcAft>
              <a:buClr>
                <a:schemeClr val="dk1"/>
              </a:buClr>
              <a:buFont typeface="Open Sans"/>
              <a:buNone/>
            </a:pPr>
            <a:r>
              <a:rPr lang="en" sz="1800">
                <a:solidFill>
                  <a:srgbClr val="FFFFFF"/>
                </a:solidFill>
                <a:latin typeface="Montserrat"/>
                <a:ea typeface="Montserrat"/>
                <a:cs typeface="Montserrat"/>
                <a:sym typeface="Montserrat"/>
              </a:rPr>
              <a:t>Check</a:t>
            </a:r>
            <a:endParaRPr sz="1800">
              <a:solidFill>
                <a:srgbClr val="FFFFFF"/>
              </a:solidFill>
              <a:latin typeface="Montserrat"/>
              <a:ea typeface="Montserrat"/>
              <a:cs typeface="Montserrat"/>
              <a:sym typeface="Montserrat"/>
            </a:endParaRPr>
          </a:p>
        </p:txBody>
      </p:sp>
      <p:cxnSp>
        <p:nvCxnSpPr>
          <p:cNvPr id="112" name="Google Shape;112;p16"/>
          <p:cNvCxnSpPr/>
          <p:nvPr/>
        </p:nvCxnSpPr>
        <p:spPr>
          <a:xfrm>
            <a:off x="-89375" y="4218472"/>
            <a:ext cx="9303900" cy="8100"/>
          </a:xfrm>
          <a:prstGeom prst="straightConnector1">
            <a:avLst/>
          </a:prstGeom>
          <a:noFill/>
          <a:ln cap="flat" cmpd="sng" w="76200">
            <a:solidFill>
              <a:schemeClr val="dk2"/>
            </a:solidFill>
            <a:prstDash val="solid"/>
            <a:round/>
            <a:headEnd len="med" w="med" type="none"/>
            <a:tailEnd len="med" w="med" type="none"/>
          </a:ln>
        </p:spPr>
      </p:cxnSp>
      <p:pic>
        <p:nvPicPr>
          <p:cNvPr id="113" name="Google Shape;113;p16"/>
          <p:cNvPicPr preferRelativeResize="0"/>
          <p:nvPr/>
        </p:nvPicPr>
        <p:blipFill>
          <a:blip r:embed="rId4">
            <a:alphaModFix amt="55000"/>
          </a:blip>
          <a:stretch>
            <a:fillRect/>
          </a:stretch>
        </p:blipFill>
        <p:spPr>
          <a:xfrm>
            <a:off x="0" y="4481250"/>
            <a:ext cx="615503" cy="66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txBox="1"/>
          <p:nvPr/>
        </p:nvSpPr>
        <p:spPr>
          <a:xfrm>
            <a:off x="335575" y="649975"/>
            <a:ext cx="3757800" cy="145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F48C8A"/>
                </a:solidFill>
                <a:latin typeface="Montserrat"/>
                <a:ea typeface="Montserrat"/>
                <a:cs typeface="Montserrat"/>
                <a:sym typeface="Montserrat"/>
              </a:rPr>
              <a:t>“Typical” Digital Consumer Behavior</a:t>
            </a:r>
            <a:endParaRPr i="1" sz="2800">
              <a:solidFill>
                <a:srgbClr val="F48C8A"/>
              </a:solidFill>
              <a:latin typeface="Montserrat"/>
              <a:ea typeface="Montserrat"/>
              <a:cs typeface="Montserrat"/>
              <a:sym typeface="Montserrat"/>
            </a:endParaRPr>
          </a:p>
        </p:txBody>
      </p:sp>
      <p:pic>
        <p:nvPicPr>
          <p:cNvPr id="119" name="Google Shape;119;p17"/>
          <p:cNvPicPr preferRelativeResize="0"/>
          <p:nvPr/>
        </p:nvPicPr>
        <p:blipFill rotWithShape="1">
          <a:blip r:embed="rId3">
            <a:alphaModFix/>
          </a:blip>
          <a:srcRect b="0" l="0" r="0" t="0"/>
          <a:stretch/>
        </p:blipFill>
        <p:spPr>
          <a:xfrm>
            <a:off x="3968900" y="162525"/>
            <a:ext cx="4762500" cy="4762500"/>
          </a:xfrm>
          <a:prstGeom prst="rect">
            <a:avLst/>
          </a:prstGeom>
          <a:noFill/>
          <a:ln>
            <a:noFill/>
          </a:ln>
        </p:spPr>
      </p:pic>
      <p:sp>
        <p:nvSpPr>
          <p:cNvPr id="120" name="Google Shape;120;p17"/>
          <p:cNvSpPr txBox="1"/>
          <p:nvPr/>
        </p:nvSpPr>
        <p:spPr>
          <a:xfrm>
            <a:off x="464750" y="2040075"/>
            <a:ext cx="3000000" cy="1662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600">
                <a:solidFill>
                  <a:srgbClr val="007CB8"/>
                </a:solidFill>
                <a:latin typeface="Montserrat"/>
                <a:ea typeface="Montserrat"/>
                <a:cs typeface="Montserrat"/>
                <a:sym typeface="Montserrat"/>
              </a:rPr>
              <a:t>“Want or Need” - triggered by a thought, a friend, an email, or ads!</a:t>
            </a:r>
            <a:endParaRPr i="1" sz="1600">
              <a:solidFill>
                <a:srgbClr val="007CB8"/>
              </a:solidFill>
              <a:latin typeface="Montserrat"/>
              <a:ea typeface="Montserrat"/>
              <a:cs typeface="Montserrat"/>
              <a:sym typeface="Montserrat"/>
            </a:endParaRPr>
          </a:p>
        </p:txBody>
      </p:sp>
      <p:pic>
        <p:nvPicPr>
          <p:cNvPr id="121" name="Google Shape;121;p17"/>
          <p:cNvPicPr preferRelativeResize="0"/>
          <p:nvPr/>
        </p:nvPicPr>
        <p:blipFill>
          <a:blip r:embed="rId4">
            <a:alphaModFix amt="55000"/>
          </a:blip>
          <a:stretch>
            <a:fillRect/>
          </a:stretch>
        </p:blipFill>
        <p:spPr>
          <a:xfrm>
            <a:off x="0" y="4481250"/>
            <a:ext cx="615503" cy="662250"/>
          </a:xfrm>
          <a:prstGeom prst="rect">
            <a:avLst/>
          </a:prstGeom>
          <a:noFill/>
          <a:ln>
            <a:noFill/>
          </a:ln>
        </p:spPr>
      </p:pic>
      <p:pic>
        <p:nvPicPr>
          <p:cNvPr id="122" name="Google Shape;122;p17"/>
          <p:cNvPicPr preferRelativeResize="0"/>
          <p:nvPr/>
        </p:nvPicPr>
        <p:blipFill rotWithShape="1">
          <a:blip r:embed="rId5">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386575" y="107525"/>
            <a:ext cx="6756600" cy="7677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F48C8A"/>
              </a:buClr>
              <a:buSzPts val="2400"/>
              <a:buFont typeface="Montserrat"/>
              <a:buAutoNum type="arabicPeriod"/>
            </a:pPr>
            <a:r>
              <a:rPr lang="en" sz="2400">
                <a:solidFill>
                  <a:srgbClr val="F48C8A"/>
                </a:solidFill>
                <a:latin typeface="Montserrat"/>
                <a:ea typeface="Montserrat"/>
                <a:cs typeface="Montserrat"/>
                <a:sym typeface="Montserrat"/>
              </a:rPr>
              <a:t>Positioning - Align with Business Goals</a:t>
            </a:r>
            <a:endParaRPr i="1" sz="2400">
              <a:solidFill>
                <a:srgbClr val="F48C8A"/>
              </a:solidFill>
              <a:latin typeface="Montserrat"/>
              <a:ea typeface="Montserrat"/>
              <a:cs typeface="Montserrat"/>
              <a:sym typeface="Montserrat"/>
            </a:endParaRPr>
          </a:p>
        </p:txBody>
      </p:sp>
      <p:sp>
        <p:nvSpPr>
          <p:cNvPr id="128" name="Google Shape;128;p18"/>
          <p:cNvSpPr txBox="1"/>
          <p:nvPr>
            <p:ph idx="1" type="body"/>
          </p:nvPr>
        </p:nvSpPr>
        <p:spPr>
          <a:xfrm>
            <a:off x="477225" y="763375"/>
            <a:ext cx="8298600" cy="385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a.  List your main goals.</a:t>
            </a:r>
            <a:br>
              <a:rPr lang="en">
                <a:latin typeface="Montserrat"/>
                <a:ea typeface="Montserrat"/>
                <a:cs typeface="Montserrat"/>
                <a:sym typeface="Montserrat"/>
              </a:rPr>
            </a:br>
            <a:r>
              <a:rPr lang="en">
                <a:latin typeface="Montserrat"/>
                <a:ea typeface="Montserrat"/>
                <a:cs typeface="Montserrat"/>
                <a:sym typeface="Montserrat"/>
              </a:rPr>
              <a:t>	</a:t>
            </a:r>
            <a:r>
              <a:rPr lang="en" sz="1000">
                <a:latin typeface="Montserrat"/>
                <a:ea typeface="Montserrat"/>
                <a:cs typeface="Montserrat"/>
                <a:sym typeface="Montserrat"/>
              </a:rPr>
              <a:t>A “place to go”? Sell stuff? Convey your passion? Call you? Email You? Educate? Accept Donations?</a:t>
            </a:r>
            <a:r>
              <a:rPr lang="en" sz="1200">
                <a:latin typeface="Montserrat"/>
                <a:ea typeface="Montserrat"/>
                <a:cs typeface="Montserrat"/>
                <a:sym typeface="Montserrat"/>
              </a:rPr>
              <a:t> </a:t>
            </a:r>
            <a:endParaRPr sz="1200">
              <a:latin typeface="Montserrat"/>
              <a:ea typeface="Montserrat"/>
              <a:cs typeface="Montserrat"/>
              <a:sym typeface="Montserrat"/>
            </a:endParaRPr>
          </a:p>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b.  Identify Target Visitors</a:t>
            </a:r>
            <a:br>
              <a:rPr lang="en">
                <a:latin typeface="Montserrat"/>
                <a:ea typeface="Montserrat"/>
                <a:cs typeface="Montserrat"/>
                <a:sym typeface="Montserrat"/>
              </a:rPr>
            </a:br>
            <a:r>
              <a:rPr lang="en">
                <a:latin typeface="Montserrat"/>
                <a:ea typeface="Montserrat"/>
                <a:cs typeface="Montserrat"/>
                <a:sym typeface="Montserrat"/>
              </a:rPr>
              <a:t>	</a:t>
            </a:r>
            <a:r>
              <a:rPr lang="en" sz="1000">
                <a:latin typeface="Montserrat"/>
                <a:ea typeface="Montserrat"/>
                <a:cs typeface="Montserrat"/>
                <a:sym typeface="Montserrat"/>
              </a:rPr>
              <a:t>Audience 1: Ages 30-55, Professionals of Industry ______ who ________</a:t>
            </a:r>
            <a:br>
              <a:rPr lang="en" sz="1000">
                <a:latin typeface="Montserrat"/>
                <a:ea typeface="Montserrat"/>
                <a:cs typeface="Montserrat"/>
                <a:sym typeface="Montserrat"/>
              </a:rPr>
            </a:br>
            <a:r>
              <a:rPr lang="en" sz="1000">
                <a:latin typeface="Montserrat"/>
                <a:ea typeface="Montserrat"/>
                <a:cs typeface="Montserrat"/>
                <a:sym typeface="Montserrat"/>
              </a:rPr>
              <a:t>	Audience 2: People who are just plain tired of _________</a:t>
            </a:r>
            <a:endParaRPr sz="1000">
              <a:latin typeface="Montserrat"/>
              <a:ea typeface="Montserrat"/>
              <a:cs typeface="Montserrat"/>
              <a:sym typeface="Montserrat"/>
            </a:endParaRPr>
          </a:p>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c.  What BIG problem do you solve?</a:t>
            </a:r>
            <a:br>
              <a:rPr lang="en">
                <a:latin typeface="Montserrat"/>
                <a:ea typeface="Montserrat"/>
                <a:cs typeface="Montserrat"/>
                <a:sym typeface="Montserrat"/>
              </a:rPr>
            </a:br>
            <a:r>
              <a:rPr lang="en">
                <a:latin typeface="Montserrat"/>
                <a:ea typeface="Montserrat"/>
                <a:cs typeface="Montserrat"/>
                <a:sym typeface="Montserrat"/>
              </a:rPr>
              <a:t>	</a:t>
            </a:r>
            <a:r>
              <a:rPr lang="en" sz="1200">
                <a:latin typeface="Montserrat"/>
                <a:ea typeface="Montserrat"/>
                <a:cs typeface="Montserrat"/>
                <a:sym typeface="Montserrat"/>
              </a:rPr>
              <a:t>1-2 sentences you want people to know if you only had 8 seconds to tell them.</a:t>
            </a:r>
            <a:endParaRPr sz="1200">
              <a:latin typeface="Montserrat"/>
              <a:ea typeface="Montserrat"/>
              <a:cs typeface="Montserrat"/>
              <a:sym typeface="Montserrat"/>
            </a:endParaRPr>
          </a:p>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d. What specific Information do you want to list?</a:t>
            </a:r>
            <a:br>
              <a:rPr lang="en">
                <a:solidFill>
                  <a:srgbClr val="007CB8"/>
                </a:solidFill>
                <a:latin typeface="Montserrat"/>
                <a:ea typeface="Montserrat"/>
                <a:cs typeface="Montserrat"/>
                <a:sym typeface="Montserrat"/>
              </a:rPr>
            </a:br>
            <a:r>
              <a:rPr lang="en">
                <a:solidFill>
                  <a:srgbClr val="007CB8"/>
                </a:solidFill>
                <a:latin typeface="Montserrat"/>
                <a:ea typeface="Montserrat"/>
                <a:cs typeface="Montserrat"/>
                <a:sym typeface="Montserrat"/>
              </a:rPr>
              <a:t>	</a:t>
            </a:r>
            <a:r>
              <a:rPr lang="en" sz="1200">
                <a:solidFill>
                  <a:srgbClr val="595959"/>
                </a:solidFill>
                <a:latin typeface="Montserrat"/>
                <a:ea typeface="Montserrat"/>
                <a:cs typeface="Montserrat"/>
                <a:sym typeface="Montserrat"/>
              </a:rPr>
              <a:t>HINT: Must support #1 above.</a:t>
            </a:r>
            <a:endParaRPr sz="1000">
              <a:solidFill>
                <a:srgbClr val="007CB8"/>
              </a:solidFill>
              <a:latin typeface="Montserrat"/>
              <a:ea typeface="Montserrat"/>
              <a:cs typeface="Montserrat"/>
              <a:sym typeface="Montserrat"/>
            </a:endParaRPr>
          </a:p>
          <a:p>
            <a:pPr indent="0" lvl="1" marL="457200" marR="0" rtl="0" algn="l">
              <a:lnSpc>
                <a:spcPct val="100000"/>
              </a:lnSpc>
              <a:spcBef>
                <a:spcPts val="1600"/>
              </a:spcBef>
              <a:spcAft>
                <a:spcPts val="0"/>
              </a:spcAft>
              <a:buSzPts val="1800"/>
              <a:buFont typeface="Montserrat"/>
              <a:buNone/>
            </a:pPr>
            <a:r>
              <a:t/>
            </a:r>
            <a:endParaRPr sz="1800">
              <a:latin typeface="Montserrat"/>
              <a:ea typeface="Montserrat"/>
              <a:cs typeface="Montserrat"/>
              <a:sym typeface="Montserrat"/>
            </a:endParaRPr>
          </a:p>
        </p:txBody>
      </p:sp>
      <p:pic>
        <p:nvPicPr>
          <p:cNvPr id="129" name="Google Shape;129;p18"/>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30" name="Google Shape;130;p18"/>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
        <p:nvSpPr>
          <p:cNvPr id="131" name="Google Shape;131;p18"/>
          <p:cNvSpPr txBox="1"/>
          <p:nvPr/>
        </p:nvSpPr>
        <p:spPr>
          <a:xfrm>
            <a:off x="885675" y="4539375"/>
            <a:ext cx="4680300" cy="546000"/>
          </a:xfrm>
          <a:prstGeom prst="rect">
            <a:avLst/>
          </a:prstGeom>
          <a:noFill/>
          <a:ln>
            <a:noFill/>
          </a:ln>
        </p:spPr>
        <p:txBody>
          <a:bodyPr anchorCtr="0" anchor="t" bIns="91425" lIns="91425" spcFirstLastPara="1" rIns="91425" wrap="square" tIns="91425">
            <a:noAutofit/>
          </a:bodyPr>
          <a:lstStyle/>
          <a:p>
            <a:pPr indent="0" lvl="0" marL="0" rtl="0" algn="l">
              <a:spcBef>
                <a:spcPts val="1600"/>
              </a:spcBef>
              <a:spcAft>
                <a:spcPts val="0"/>
              </a:spcAft>
              <a:buClr>
                <a:schemeClr val="dk1"/>
              </a:buClr>
              <a:buSzPts val="1100"/>
              <a:buFont typeface="Arial"/>
              <a:buNone/>
            </a:pPr>
            <a:r>
              <a:rPr lang="en" sz="1000">
                <a:solidFill>
                  <a:srgbClr val="007CB8"/>
                </a:solidFill>
                <a:latin typeface="Montserrat"/>
                <a:ea typeface="Montserrat"/>
                <a:cs typeface="Montserrat"/>
                <a:sym typeface="Montserrat"/>
              </a:rPr>
              <a:t>TIP: Identify decision makers and get them involved for this exercise.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477225" y="286525"/>
            <a:ext cx="41889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48C8A"/>
                </a:solidFill>
                <a:latin typeface="Montserrat"/>
                <a:ea typeface="Montserrat"/>
                <a:cs typeface="Montserrat"/>
                <a:sym typeface="Montserrat"/>
              </a:rPr>
              <a:t>2. Best Practices</a:t>
            </a:r>
            <a:endParaRPr i="1" sz="2400">
              <a:solidFill>
                <a:srgbClr val="F48C8A"/>
              </a:solidFill>
              <a:latin typeface="Montserrat"/>
              <a:ea typeface="Montserrat"/>
              <a:cs typeface="Montserrat"/>
              <a:sym typeface="Montserrat"/>
            </a:endParaRPr>
          </a:p>
        </p:txBody>
      </p:sp>
      <p:sp>
        <p:nvSpPr>
          <p:cNvPr id="137" name="Google Shape;137;p19"/>
          <p:cNvSpPr txBox="1"/>
          <p:nvPr>
            <p:ph idx="1" type="body"/>
          </p:nvPr>
        </p:nvSpPr>
        <p:spPr>
          <a:xfrm>
            <a:off x="477225" y="839575"/>
            <a:ext cx="8298600" cy="385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1.  Fast Loading (under 4 seconds).</a:t>
            </a:r>
            <a:br>
              <a:rPr lang="en">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Optimize images for size. Optimize Code. Look up Google PageSpeed</a:t>
            </a:r>
            <a:endParaRPr sz="1200">
              <a:latin typeface="Montserrat"/>
              <a:ea typeface="Montserrat"/>
              <a:cs typeface="Montserrat"/>
              <a:sym typeface="Montserrat"/>
            </a:endParaRPr>
          </a:p>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2</a:t>
            </a:r>
            <a:r>
              <a:rPr lang="en" sz="2400">
                <a:solidFill>
                  <a:srgbClr val="007CB8"/>
                </a:solidFill>
                <a:latin typeface="Montserrat"/>
                <a:ea typeface="Montserrat"/>
                <a:cs typeface="Montserrat"/>
                <a:sym typeface="Montserrat"/>
              </a:rPr>
              <a:t>.  Secure</a:t>
            </a:r>
            <a:br>
              <a:rPr lang="en" sz="2400">
                <a:solidFill>
                  <a:srgbClr val="007CB8"/>
                </a:solidFill>
                <a:latin typeface="Montserrat"/>
                <a:ea typeface="Montserrat"/>
                <a:cs typeface="Montserrat"/>
                <a:sym typeface="Montserrat"/>
              </a:rPr>
            </a:br>
            <a:r>
              <a:rPr lang="en" sz="1200">
                <a:latin typeface="Montserrat"/>
                <a:ea typeface="Montserrat"/>
                <a:cs typeface="Montserrat"/>
                <a:sym typeface="Montserrat"/>
              </a:rPr>
              <a:t>SSL - is a MUST</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(patched and monitored no hack warnings). </a:t>
            </a:r>
            <a:r>
              <a:rPr lang="en" sz="1200">
                <a:solidFill>
                  <a:srgbClr val="595959"/>
                </a:solidFill>
                <a:latin typeface="Montserrat"/>
                <a:ea typeface="Montserrat"/>
                <a:cs typeface="Montserrat"/>
                <a:sym typeface="Montserrat"/>
              </a:rPr>
              <a:t>GravityScan, Sucuri provide free scanners</a:t>
            </a:r>
            <a:endParaRPr sz="1200">
              <a:solidFill>
                <a:srgbClr val="595959"/>
              </a:solidFill>
              <a:latin typeface="Montserrat"/>
              <a:ea typeface="Montserrat"/>
              <a:cs typeface="Montserrat"/>
              <a:sym typeface="Montserrat"/>
            </a:endParaRPr>
          </a:p>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3.  Mobile (almost) First</a:t>
            </a:r>
            <a:br>
              <a:rPr lang="en">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This does a decent job: http://quirktools.com/screenfly</a:t>
            </a:r>
            <a:endParaRPr sz="1200">
              <a:solidFill>
                <a:srgbClr val="595959"/>
              </a:solidFill>
              <a:latin typeface="Montserrat"/>
              <a:ea typeface="Montserrat"/>
              <a:cs typeface="Montserrat"/>
              <a:sym typeface="Montserrat"/>
            </a:endParaRPr>
          </a:p>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4. High Focus: “Above the Fold” </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1-2 Sentence Positioning Statement Geared toward your audience.</a:t>
            </a:r>
            <a:endParaRPr sz="1200">
              <a:solidFill>
                <a:srgbClr val="595959"/>
              </a:solidFill>
              <a:latin typeface="Montserrat"/>
              <a:ea typeface="Montserrat"/>
              <a:cs typeface="Montserrat"/>
              <a:sym typeface="Montserrat"/>
            </a:endParaRPr>
          </a:p>
        </p:txBody>
      </p:sp>
      <p:pic>
        <p:nvPicPr>
          <p:cNvPr id="138" name="Google Shape;138;p19"/>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39" name="Google Shape;139;p19"/>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477225" y="318375"/>
            <a:ext cx="53202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48C8A"/>
                </a:solidFill>
                <a:latin typeface="Montserrat"/>
                <a:ea typeface="Montserrat"/>
                <a:cs typeface="Montserrat"/>
                <a:sym typeface="Montserrat"/>
              </a:rPr>
              <a:t>2. Best Practices (p2)</a:t>
            </a:r>
            <a:endParaRPr i="1" sz="2400">
              <a:solidFill>
                <a:srgbClr val="F48C8A"/>
              </a:solidFill>
              <a:latin typeface="Montserrat"/>
              <a:ea typeface="Montserrat"/>
              <a:cs typeface="Montserrat"/>
              <a:sym typeface="Montserrat"/>
            </a:endParaRPr>
          </a:p>
        </p:txBody>
      </p:sp>
      <p:sp>
        <p:nvSpPr>
          <p:cNvPr id="145" name="Google Shape;145;p20"/>
          <p:cNvSpPr txBox="1"/>
          <p:nvPr>
            <p:ph idx="1" type="body"/>
          </p:nvPr>
        </p:nvSpPr>
        <p:spPr>
          <a:xfrm>
            <a:off x="477225" y="839575"/>
            <a:ext cx="8298600" cy="385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5. Demonstrate Market Leadership.</a:t>
            </a:r>
            <a:br>
              <a:rPr lang="en">
                <a:solidFill>
                  <a:srgbClr val="007CB8"/>
                </a:solidFill>
                <a:latin typeface="Montserrat"/>
                <a:ea typeface="Montserrat"/>
                <a:cs typeface="Montserrat"/>
                <a:sym typeface="Montserrat"/>
              </a:rPr>
            </a:br>
            <a:r>
              <a:rPr lang="en" sz="1200">
                <a:latin typeface="Montserrat"/>
                <a:ea typeface="Montserrat"/>
                <a:cs typeface="Montserrat"/>
                <a:sym typeface="Montserrat"/>
              </a:rPr>
              <a:t>Prove you can handle your target visitor with success. Give examples, provide testimonials.</a:t>
            </a:r>
            <a:br>
              <a:rPr lang="en" sz="1200">
                <a:latin typeface="Montserrat"/>
                <a:ea typeface="Montserrat"/>
                <a:cs typeface="Montserrat"/>
                <a:sym typeface="Montserrat"/>
              </a:rPr>
            </a:br>
            <a:r>
              <a:rPr lang="en" sz="1200">
                <a:latin typeface="Montserrat"/>
                <a:ea typeface="Montserrat"/>
                <a:cs typeface="Montserrat"/>
                <a:sym typeface="Montserrat"/>
              </a:rPr>
              <a:t>Be Authentic… use 1-2 sentences. Try to only reference product and services you still offer.</a:t>
            </a:r>
            <a:endParaRPr sz="1200">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6.  Uncluttered. </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Think Grid (Left to Right, Top to Bottom).</a:t>
            </a:r>
            <a:endParaRPr sz="1200">
              <a:solidFill>
                <a:srgbClr val="595959"/>
              </a:solidFill>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7. WordPress: Pick a theme with flexibility and longevity.</a:t>
            </a:r>
            <a:br>
              <a:rPr lang="en">
                <a:solidFill>
                  <a:srgbClr val="007CB8"/>
                </a:solidFill>
                <a:latin typeface="Montserrat"/>
                <a:ea typeface="Montserrat"/>
                <a:cs typeface="Montserrat"/>
                <a:sym typeface="Montserrat"/>
              </a:rPr>
            </a:br>
            <a:r>
              <a:rPr lang="en" sz="1200">
                <a:latin typeface="Montserrat"/>
                <a:ea typeface="Montserrat"/>
                <a:cs typeface="Montserrat"/>
                <a:sym typeface="Montserrat"/>
              </a:rPr>
              <a:t>Some designers will create a “custom website”. But their coding skills may be lacking, and they may not foresee how the mobile landscape and the web  is changing. Make sure you can “take your website somewhere else”.</a:t>
            </a:r>
            <a:endParaRPr sz="1200">
              <a:solidFill>
                <a:srgbClr val="007CB8"/>
              </a:solidFill>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t/>
            </a:r>
            <a:endParaRPr>
              <a:solidFill>
                <a:srgbClr val="007CB8"/>
              </a:solidFill>
              <a:latin typeface="Montserrat"/>
              <a:ea typeface="Montserrat"/>
              <a:cs typeface="Montserrat"/>
              <a:sym typeface="Montserrat"/>
            </a:endParaRPr>
          </a:p>
        </p:txBody>
      </p:sp>
      <p:pic>
        <p:nvPicPr>
          <p:cNvPr id="146" name="Google Shape;146;p20"/>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47" name="Google Shape;147;p20"/>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477225" y="318375"/>
            <a:ext cx="53202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48C8A"/>
                </a:solidFill>
                <a:latin typeface="Montserrat"/>
                <a:ea typeface="Montserrat"/>
                <a:cs typeface="Montserrat"/>
                <a:sym typeface="Montserrat"/>
              </a:rPr>
              <a:t>2. </a:t>
            </a:r>
            <a:r>
              <a:rPr lang="en" sz="2400">
                <a:solidFill>
                  <a:srgbClr val="F48C8A"/>
                </a:solidFill>
                <a:latin typeface="Montserrat"/>
                <a:ea typeface="Montserrat"/>
                <a:cs typeface="Montserrat"/>
                <a:sym typeface="Montserrat"/>
              </a:rPr>
              <a:t>Best Practices (p3)</a:t>
            </a:r>
            <a:endParaRPr i="1" sz="2400">
              <a:solidFill>
                <a:srgbClr val="F48C8A"/>
              </a:solidFill>
              <a:latin typeface="Montserrat"/>
              <a:ea typeface="Montserrat"/>
              <a:cs typeface="Montserrat"/>
              <a:sym typeface="Montserrat"/>
            </a:endParaRPr>
          </a:p>
        </p:txBody>
      </p:sp>
      <p:sp>
        <p:nvSpPr>
          <p:cNvPr id="153" name="Google Shape;153;p21"/>
          <p:cNvSpPr txBox="1"/>
          <p:nvPr>
            <p:ph idx="1" type="body"/>
          </p:nvPr>
        </p:nvSpPr>
        <p:spPr>
          <a:xfrm>
            <a:off x="477225" y="839575"/>
            <a:ext cx="8298600" cy="385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600"/>
              </a:spcBef>
              <a:spcAft>
                <a:spcPts val="0"/>
              </a:spcAft>
              <a:buNone/>
            </a:pPr>
            <a:r>
              <a:rPr lang="en" sz="2400">
                <a:solidFill>
                  <a:srgbClr val="007CB8"/>
                </a:solidFill>
                <a:latin typeface="Montserrat"/>
                <a:ea typeface="Montserrat"/>
                <a:cs typeface="Montserrat"/>
                <a:sym typeface="Montserrat"/>
              </a:rPr>
              <a:t>8. Consistent Fonts</a:t>
            </a:r>
            <a:br>
              <a:rPr lang="en">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Keep headings and text blocks consistent with style, size, and color. Go in descending order: H1, H2, H3, etc</a:t>
            </a:r>
            <a:endParaRPr sz="1200">
              <a:solidFill>
                <a:srgbClr val="595959"/>
              </a:solidFill>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9. “Professional”</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Be consistent about design and colors.</a:t>
            </a:r>
            <a:br>
              <a:rPr lang="en" sz="1200">
                <a:solidFill>
                  <a:srgbClr val="595959"/>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Use large, high quality photos.</a:t>
            </a:r>
            <a:br>
              <a:rPr lang="en" sz="1200">
                <a:solidFill>
                  <a:srgbClr val="595959"/>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Feature the kinds of products and services your customers ask about - and you still offer.</a:t>
            </a:r>
            <a:br>
              <a:rPr lang="en" sz="12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Are you using more cons or photos? Are you pantone, colorful, or muted?</a:t>
            </a:r>
            <a:endParaRPr sz="1200">
              <a:solidFill>
                <a:srgbClr val="595959"/>
              </a:solidFill>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10. Accessibility</a:t>
            </a:r>
            <a:br>
              <a:rPr lang="en" sz="2400">
                <a:solidFill>
                  <a:srgbClr val="007CB8"/>
                </a:solidFill>
                <a:latin typeface="Montserrat"/>
                <a:ea typeface="Montserrat"/>
                <a:cs typeface="Montserrat"/>
                <a:sym typeface="Montserrat"/>
              </a:rPr>
            </a:br>
            <a:r>
              <a:rPr lang="en" sz="1200">
                <a:solidFill>
                  <a:srgbClr val="595959"/>
                </a:solidFill>
                <a:latin typeface="Montserrat"/>
                <a:ea typeface="Montserrat"/>
                <a:cs typeface="Montserrat"/>
                <a:sym typeface="Montserrat"/>
              </a:rPr>
              <a:t>Avoid text / image collision. Whitespace. Contrasting Colors. Try tabbing through your website.</a:t>
            </a:r>
            <a:endParaRPr sz="1200">
              <a:solidFill>
                <a:srgbClr val="595959"/>
              </a:solidFill>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lang="en" sz="2400">
                <a:solidFill>
                  <a:srgbClr val="007CB8"/>
                </a:solidFill>
                <a:latin typeface="Montserrat"/>
                <a:ea typeface="Montserrat"/>
                <a:cs typeface="Montserrat"/>
                <a:sym typeface="Montserrat"/>
              </a:rPr>
              <a:t>11. Gift Cards</a:t>
            </a:r>
            <a:br>
              <a:rPr lang="en" sz="2400">
                <a:solidFill>
                  <a:srgbClr val="007CB8"/>
                </a:solidFill>
                <a:latin typeface="Montserrat"/>
                <a:ea typeface="Montserrat"/>
                <a:cs typeface="Montserrat"/>
                <a:sym typeface="Montserrat"/>
              </a:rPr>
            </a:br>
            <a:r>
              <a:rPr lang="en" sz="1200">
                <a:latin typeface="Montserrat"/>
                <a:ea typeface="Montserrat"/>
                <a:cs typeface="Montserrat"/>
                <a:sym typeface="Montserrat"/>
              </a:rPr>
              <a:t>Whether you offer Gift Cards or not, list it on the website.</a:t>
            </a:r>
            <a:br>
              <a:rPr lang="en">
                <a:solidFill>
                  <a:srgbClr val="007CB8"/>
                </a:solidFill>
                <a:latin typeface="Montserrat"/>
                <a:ea typeface="Montserrat"/>
                <a:cs typeface="Montserrat"/>
                <a:sym typeface="Montserrat"/>
              </a:rPr>
            </a:br>
            <a:endParaRPr sz="1000">
              <a:solidFill>
                <a:srgbClr val="595959"/>
              </a:solidFill>
              <a:latin typeface="Montserrat"/>
              <a:ea typeface="Montserrat"/>
              <a:cs typeface="Montserrat"/>
              <a:sym typeface="Montserrat"/>
            </a:endParaRPr>
          </a:p>
        </p:txBody>
      </p:sp>
      <p:pic>
        <p:nvPicPr>
          <p:cNvPr id="154" name="Google Shape;154;p21"/>
          <p:cNvPicPr preferRelativeResize="0"/>
          <p:nvPr/>
        </p:nvPicPr>
        <p:blipFill>
          <a:blip r:embed="rId3">
            <a:alphaModFix amt="55000"/>
          </a:blip>
          <a:stretch>
            <a:fillRect/>
          </a:stretch>
        </p:blipFill>
        <p:spPr>
          <a:xfrm>
            <a:off x="0" y="4481250"/>
            <a:ext cx="615503" cy="662250"/>
          </a:xfrm>
          <a:prstGeom prst="rect">
            <a:avLst/>
          </a:prstGeom>
          <a:noFill/>
          <a:ln>
            <a:noFill/>
          </a:ln>
        </p:spPr>
      </p:pic>
      <p:pic>
        <p:nvPicPr>
          <p:cNvPr id="155" name="Google Shape;155;p21"/>
          <p:cNvPicPr preferRelativeResize="0"/>
          <p:nvPr/>
        </p:nvPicPr>
        <p:blipFill rotWithShape="1">
          <a:blip r:embed="rId4">
            <a:alphaModFix amt="55000"/>
          </a:blip>
          <a:srcRect b="0" l="30953" r="0" t="22552"/>
          <a:stretch/>
        </p:blipFill>
        <p:spPr>
          <a:xfrm flipH="1">
            <a:off x="8261151" y="0"/>
            <a:ext cx="882849" cy="990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